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62"/>
  </p:notesMasterIdLst>
  <p:handoutMasterIdLst>
    <p:handoutMasterId r:id="rId63"/>
  </p:handoutMasterIdLst>
  <p:sldIdLst>
    <p:sldId id="256" r:id="rId2"/>
    <p:sldId id="289" r:id="rId3"/>
    <p:sldId id="435" r:id="rId4"/>
    <p:sldId id="437" r:id="rId5"/>
    <p:sldId id="436" r:id="rId6"/>
    <p:sldId id="438" r:id="rId7"/>
    <p:sldId id="439" r:id="rId8"/>
    <p:sldId id="440" r:id="rId9"/>
    <p:sldId id="441" r:id="rId10"/>
    <p:sldId id="443" r:id="rId11"/>
    <p:sldId id="444" r:id="rId12"/>
    <p:sldId id="442" r:id="rId13"/>
    <p:sldId id="445" r:id="rId14"/>
    <p:sldId id="446" r:id="rId15"/>
    <p:sldId id="433" r:id="rId16"/>
    <p:sldId id="434" r:id="rId17"/>
    <p:sldId id="361" r:id="rId18"/>
    <p:sldId id="358" r:id="rId19"/>
    <p:sldId id="447" r:id="rId20"/>
    <p:sldId id="459" r:id="rId21"/>
    <p:sldId id="461" r:id="rId22"/>
    <p:sldId id="480" r:id="rId23"/>
    <p:sldId id="486" r:id="rId24"/>
    <p:sldId id="485" r:id="rId25"/>
    <p:sldId id="481" r:id="rId26"/>
    <p:sldId id="482" r:id="rId27"/>
    <p:sldId id="487" r:id="rId28"/>
    <p:sldId id="483" r:id="rId29"/>
    <p:sldId id="484" r:id="rId30"/>
    <p:sldId id="460" r:id="rId31"/>
    <p:sldId id="462" r:id="rId32"/>
    <p:sldId id="463" r:id="rId33"/>
    <p:sldId id="464" r:id="rId34"/>
    <p:sldId id="465" r:id="rId35"/>
    <p:sldId id="466" r:id="rId36"/>
    <p:sldId id="467" r:id="rId37"/>
    <p:sldId id="469" r:id="rId38"/>
    <p:sldId id="468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48" r:id="rId50"/>
    <p:sldId id="449" r:id="rId51"/>
    <p:sldId id="450" r:id="rId52"/>
    <p:sldId id="451" r:id="rId53"/>
    <p:sldId id="452" r:id="rId54"/>
    <p:sldId id="453" r:id="rId55"/>
    <p:sldId id="456" r:id="rId56"/>
    <p:sldId id="458" r:id="rId57"/>
    <p:sldId id="457" r:id="rId58"/>
    <p:sldId id="454" r:id="rId59"/>
    <p:sldId id="455" r:id="rId60"/>
    <p:sldId id="286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384"/>
    <a:srgbClr val="EDA20B"/>
    <a:srgbClr val="7D8496"/>
    <a:srgbClr val="9851EF"/>
    <a:srgbClr val="4792D7"/>
    <a:srgbClr val="F38D05"/>
    <a:srgbClr val="999999"/>
    <a:srgbClr val="A1A1A1"/>
    <a:srgbClr val="F8F8F8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8" autoAdjust="0"/>
    <p:restoredTop sz="94434" autoAdjust="0"/>
  </p:normalViewPr>
  <p:slideViewPr>
    <p:cSldViewPr>
      <p:cViewPr varScale="1">
        <p:scale>
          <a:sx n="74" d="100"/>
          <a:sy n="74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FA79857-4C3D-49CB-98A4-7CAC51399E03}" type="datetimeFigureOut">
              <a:rPr lang="ar-EG" smtClean="0"/>
              <a:t>22/08/1442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C0D1062-603A-4041-8B28-D30CBF75F143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6690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8D5C260-DD59-41F8-9AB2-31A6D80E99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2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46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61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7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55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8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9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52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71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5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8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73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C260-DD59-41F8-9AB2-31A6D80E99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5" name="Rectangle 9"/>
          <p:cNvSpPr>
            <a:spLocks noChangeArrowheads="1"/>
          </p:cNvSpPr>
          <p:nvPr/>
        </p:nvSpPr>
        <p:spPr bwMode="ltGray">
          <a:xfrm>
            <a:off x="6096000" y="3660825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rtl="0"/>
            <a:endParaRPr lang="ar-EG"/>
          </a:p>
        </p:txBody>
      </p:sp>
      <p:sp>
        <p:nvSpPr>
          <p:cNvPr id="111634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11628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116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1776B9EF-3C1E-40EB-96C7-B07433C38F8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052" name="Picture 4" descr="waverip"/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4"/>
          <a:stretch>
            <a:fillRect/>
          </a:stretch>
        </p:blipFill>
        <p:spPr bwMode="auto">
          <a:xfrm>
            <a:off x="0" y="220599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Kongsfjord2"/>
          <p:cNvPicPr preferRelativeResize="0">
            <a:picLocks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1882" r="47314"/>
          <a:stretch/>
        </p:blipFill>
        <p:spPr bwMode="auto">
          <a:xfrm>
            <a:off x="7619568" y="3661200"/>
            <a:ext cx="1522800" cy="144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World Landmarks_294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2" r="37427"/>
          <a:stretch>
            <a:fillRect/>
          </a:stretch>
        </p:blipFill>
        <p:spPr bwMode="auto">
          <a:xfrm>
            <a:off x="3044307" y="2207025"/>
            <a:ext cx="3056400" cy="29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5"/>
          <p:cNvSpPr>
            <a:spLocks noChangeArrowheads="1"/>
          </p:cNvSpPr>
          <p:nvPr/>
        </p:nvSpPr>
        <p:spPr bwMode="ltGray">
          <a:xfrm>
            <a:off x="1520559" y="2205990"/>
            <a:ext cx="1524000" cy="1447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pic>
        <p:nvPicPr>
          <p:cNvPr id="2058" name="Picture 5" descr="Description: Dep-26"/>
          <p:cNvPicPr preferRelativeResize="0">
            <a:picLocks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" r="18077" b="263"/>
          <a:stretch/>
        </p:blipFill>
        <p:spPr bwMode="auto">
          <a:xfrm>
            <a:off x="1523220" y="3657390"/>
            <a:ext cx="1519238" cy="14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3A66-9930-49E7-8E82-24FDF27297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D44B8-F03B-42B4-BC93-B46B7D3FB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33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097E261D-644B-48DE-BCDD-27B0A7D8C0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9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en-US"/>
              <a:t>Click icon to add table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ADD35E25-D7FE-4B9A-B635-2CB1B2EA33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90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en-US"/>
              <a:t>Click icon to add chart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414CE7CB-ACD2-4AAD-BAC2-63B40BDFB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7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99F8031E-7C54-4B96-B58A-DE376AE5B8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G301/2010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E715-F905-485C-804D-F046C220A1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8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C5E04-BA2D-4A30-8C76-E2FBD9FEE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BB9C2-6AA8-4777-BF02-29E37D3424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4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D332F-C74B-41E0-A306-CB8F4C34C9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3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B403B-5023-4BB1-BFB0-F993E86A1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7CE71-BCA0-407C-8D06-5FE85C504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CE1B5-9467-468E-9AAD-6E75481474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01530-4A42-415D-AC53-267138201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1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2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</a:defRPr>
            </a:lvl1pPr>
          </a:lstStyle>
          <a:p>
            <a:fld id="{1D23E715-F905-485C-804D-F046C220A12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13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/>
          </a:p>
        </p:txBody>
      </p:sp>
      <p:pic>
        <p:nvPicPr>
          <p:cNvPr id="15" name="Picture 4" descr="waverip"/>
          <p:cNvPicPr preferRelativeResize="0">
            <a:picLocks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4"/>
          <a:stretch>
            <a:fillRect/>
          </a:stretch>
        </p:blipFill>
        <p:spPr bwMode="auto">
          <a:xfrm>
            <a:off x="0" y="0"/>
            <a:ext cx="838800" cy="7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Kongsfjord2"/>
          <p:cNvPicPr preferRelativeResize="0">
            <a:picLocks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4"/>
          <a:stretch>
            <a:fillRect/>
          </a:stretch>
        </p:blipFill>
        <p:spPr bwMode="auto">
          <a:xfrm>
            <a:off x="8305200" y="0"/>
            <a:ext cx="838800" cy="7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Description: Dep-26"/>
          <p:cNvPicPr preferRelativeResize="0">
            <a:picLocks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7"/>
          <a:stretch>
            <a:fillRect/>
          </a:stretch>
        </p:blipFill>
        <p:spPr bwMode="auto">
          <a:xfrm>
            <a:off x="0" y="1563688"/>
            <a:ext cx="838800" cy="7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</p:bldLst>
  </p:timing>
  <p:hf sldNum="0" hdr="0"/>
  <p:txStyles>
    <p:titleStyle>
      <a:lvl1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1871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Dr. EHAB M. </a:t>
            </a:r>
            <a:r>
              <a:rPr lang="en-US" sz="2000" dirty="0" smtClean="0"/>
              <a:t>ASSAL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Damietta </a:t>
            </a:r>
            <a:r>
              <a:rPr lang="en-US" sz="2000" dirty="0" smtClean="0"/>
              <a:t>University</a:t>
            </a:r>
            <a:endParaRPr lang="en-US" sz="2000" dirty="0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Depositional Environments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Carbonate depositional environments</a:t>
            </a:r>
            <a:endParaRPr lang="en-US" sz="2800" dirty="0"/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gray">
          <a:xfrm>
            <a:off x="1676400" y="2743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 Black" pitchFamily="34" charset="0"/>
              </a:rPr>
              <a:t>DSRG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>
                <a:solidFill>
                  <a:srgbClr val="FF0000"/>
                </a:solidFill>
              </a:rPr>
              <a:t>Marine </a:t>
            </a:r>
            <a:r>
              <a:rPr lang="en-US" b="1" dirty="0" smtClean="0">
                <a:solidFill>
                  <a:srgbClr val="FF0000"/>
                </a:solidFill>
              </a:rPr>
              <a:t>systems</a:t>
            </a:r>
          </a:p>
          <a:p>
            <a:pPr algn="l" rtl="0"/>
            <a:r>
              <a:rPr lang="en-US" b="1" i="1" dirty="0" smtClean="0"/>
              <a:t>1. </a:t>
            </a:r>
            <a:r>
              <a:rPr lang="en-US" b="1" i="1" dirty="0"/>
              <a:t>Open seafloor</a:t>
            </a:r>
          </a:p>
          <a:p>
            <a:pPr algn="l" rtl="0"/>
            <a:r>
              <a:rPr lang="en-US" sz="1800" dirty="0"/>
              <a:t>This can be the widest and most </a:t>
            </a:r>
            <a:r>
              <a:rPr lang="en-US" sz="1800" dirty="0" err="1"/>
              <a:t>areally</a:t>
            </a:r>
            <a:r>
              <a:rPr lang="en-US" sz="1800" dirty="0"/>
              <a:t> extensive of all depositional systems.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 </a:t>
            </a:r>
            <a:r>
              <a:rPr lang="en-US" sz="1800" dirty="0"/>
              <a:t>deposits </a:t>
            </a:r>
            <a:r>
              <a:rPr lang="en-US" sz="1800" dirty="0" smtClean="0"/>
              <a:t>are known as </a:t>
            </a:r>
            <a:r>
              <a:rPr lang="en-US" sz="1800" i="1" dirty="0" err="1"/>
              <a:t>subtidal</a:t>
            </a:r>
            <a:r>
              <a:rPr lang="en-US" sz="1800" i="1" dirty="0"/>
              <a:t> </a:t>
            </a:r>
            <a:r>
              <a:rPr lang="en-US" sz="1800" dirty="0"/>
              <a:t>and, in the past, have formed </a:t>
            </a:r>
            <a:r>
              <a:rPr lang="en-US" sz="1800" dirty="0" smtClean="0"/>
              <a:t>vast shallow </a:t>
            </a:r>
            <a:r>
              <a:rPr lang="en-US" sz="1800" dirty="0"/>
              <a:t>illuminated ocean floors (</a:t>
            </a:r>
            <a:r>
              <a:rPr lang="en-US" sz="1800" dirty="0" err="1"/>
              <a:t>epeiric</a:t>
            </a:r>
            <a:r>
              <a:rPr lang="en-US" sz="1800" dirty="0"/>
              <a:t> seas).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Under </a:t>
            </a:r>
            <a:r>
              <a:rPr lang="en-US" sz="1800" dirty="0"/>
              <a:t>normal marine salinities, </a:t>
            </a:r>
            <a:r>
              <a:rPr lang="en-US" sz="1800" dirty="0" smtClean="0"/>
              <a:t>this environment </a:t>
            </a:r>
            <a:r>
              <a:rPr lang="en-US" sz="1800" dirty="0"/>
              <a:t>is a prolific carbonate </a:t>
            </a:r>
            <a:r>
              <a:rPr lang="en-US" sz="1800" dirty="0" smtClean="0"/>
              <a:t>factory. Muddy sediments formed in a protected lagoon.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They </a:t>
            </a:r>
            <a:r>
              <a:rPr lang="en-US" sz="1800" dirty="0"/>
              <a:t>occur </a:t>
            </a:r>
            <a:r>
              <a:rPr lang="en-US" sz="1800" dirty="0" smtClean="0"/>
              <a:t>as </a:t>
            </a:r>
            <a:r>
              <a:rPr lang="en-US" sz="1800" dirty="0" err="1" smtClean="0"/>
              <a:t>epifaunal</a:t>
            </a:r>
            <a:r>
              <a:rPr lang="en-US" sz="1800" dirty="0"/>
              <a:t>, </a:t>
            </a:r>
            <a:r>
              <a:rPr lang="en-US" sz="1800" dirty="0" err="1"/>
              <a:t>infaunal</a:t>
            </a:r>
            <a:r>
              <a:rPr lang="en-US" sz="1800" dirty="0"/>
              <a:t> and binding, boring and burrowing, constructing and destructing, autotrophs</a:t>
            </a:r>
          </a:p>
          <a:p>
            <a:pPr algn="l" rtl="0"/>
            <a:r>
              <a:rPr lang="en-US" sz="1800" dirty="0"/>
              <a:t>and heterotrophs.</a:t>
            </a:r>
            <a:endParaRPr lang="en-US" sz="1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119022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 smtClean="0"/>
              <a:t>2. Shelf </a:t>
            </a:r>
            <a:r>
              <a:rPr lang="en-US" b="1" i="1" dirty="0"/>
              <a:t>edge</a:t>
            </a:r>
          </a:p>
          <a:p>
            <a:pPr algn="l" rtl="0"/>
            <a:r>
              <a:rPr lang="en-US" sz="1800" dirty="0" smtClean="0"/>
              <a:t>It </a:t>
            </a:r>
            <a:r>
              <a:rPr lang="en-US" sz="1800" dirty="0"/>
              <a:t>effectively forms the boundary </a:t>
            </a:r>
            <a:r>
              <a:rPr lang="en-US" sz="1800" dirty="0" smtClean="0"/>
              <a:t>between the </a:t>
            </a:r>
            <a:r>
              <a:rPr lang="en-US" sz="1800" dirty="0"/>
              <a:t>open ocean and the shallow-water shelf or lagoon.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Reefs</a:t>
            </a:r>
            <a:r>
              <a:rPr lang="en-US" sz="1800" dirty="0"/>
              <a:t>, sand shoals, or both </a:t>
            </a:r>
            <a:r>
              <a:rPr lang="en-US" sz="1800" dirty="0" smtClean="0"/>
              <a:t>characterize this </a:t>
            </a:r>
            <a:r>
              <a:rPr lang="en-US" sz="1800" dirty="0"/>
              <a:t>zone in tropical systems.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The </a:t>
            </a:r>
            <a:r>
              <a:rPr lang="en-US" sz="1800" dirty="0"/>
              <a:t>shelf edge in cool-water systems </a:t>
            </a:r>
            <a:r>
              <a:rPr lang="en-US" sz="1800" dirty="0" smtClean="0"/>
              <a:t>is generally devoid </a:t>
            </a:r>
            <a:r>
              <a:rPr lang="en-US" sz="1800" dirty="0"/>
              <a:t>of reefs because ocean conditions preclude the growth of corals and other </a:t>
            </a:r>
            <a:r>
              <a:rPr lang="en-US" sz="1800" dirty="0" smtClean="0"/>
              <a:t>reef-forming organisms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The </a:t>
            </a:r>
            <a:r>
              <a:rPr lang="en-US" sz="1800" dirty="0"/>
              <a:t>shelf edge or margin on these temperate shelves is </a:t>
            </a:r>
            <a:r>
              <a:rPr lang="en-US" sz="1800" dirty="0" smtClean="0"/>
              <a:t>generally deep with </a:t>
            </a:r>
            <a:r>
              <a:rPr lang="en-US" sz="1800" dirty="0"/>
              <a:t>a gradually increasing gradient </a:t>
            </a:r>
            <a:r>
              <a:rPr lang="en-US" sz="1800" dirty="0" smtClean="0"/>
              <a:t>into </a:t>
            </a:r>
            <a:r>
              <a:rPr lang="en-US" sz="1800" dirty="0"/>
              <a:t>the slope proper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200017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 smtClean="0"/>
              <a:t>3. Slopes</a:t>
            </a:r>
            <a:endParaRPr lang="en-US" b="1" i="1" dirty="0"/>
          </a:p>
          <a:p>
            <a:pPr algn="l" rtl="0"/>
            <a:r>
              <a:rPr lang="en-US" sz="1800" dirty="0"/>
              <a:t>Carbonate slopes pass from shallow to deep water and have inclines that range from &lt;1° </a:t>
            </a:r>
            <a:r>
              <a:rPr lang="en-US" sz="1800" dirty="0" smtClean="0"/>
              <a:t>to &gt;30</a:t>
            </a:r>
            <a:r>
              <a:rPr lang="en-US" sz="1800" dirty="0"/>
              <a:t>° to </a:t>
            </a:r>
            <a:r>
              <a:rPr lang="en-US" sz="1800" dirty="0" err="1"/>
              <a:t>subvertical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They </a:t>
            </a:r>
            <a:r>
              <a:rPr lang="en-US" sz="1800" dirty="0"/>
              <a:t>are the middle- and outer-ramp environment and the generally </a:t>
            </a:r>
            <a:r>
              <a:rPr lang="en-US" sz="1800" dirty="0" smtClean="0"/>
              <a:t>steep slope </a:t>
            </a:r>
            <a:r>
              <a:rPr lang="en-US" sz="1800" dirty="0"/>
              <a:t>between the shallow rimmed platform margin and basin.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Deposition </a:t>
            </a:r>
            <a:r>
              <a:rPr lang="en-US" sz="1800" dirty="0"/>
              <a:t>takes place either </a:t>
            </a:r>
            <a:r>
              <a:rPr lang="en-US" sz="1800" dirty="0" smtClean="0"/>
              <a:t>on the </a:t>
            </a:r>
            <a:r>
              <a:rPr lang="en-US" sz="1800" dirty="0"/>
              <a:t>slope proper or sediment sweeps across the slope to accumulate at the base of slope </a:t>
            </a:r>
            <a:r>
              <a:rPr lang="en-US" sz="1800" dirty="0" smtClean="0"/>
              <a:t>along the </a:t>
            </a:r>
            <a:r>
              <a:rPr lang="en-US" sz="1800" dirty="0"/>
              <a:t>basin margin.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 </a:t>
            </a:r>
            <a:r>
              <a:rPr lang="en-US" sz="1800" dirty="0"/>
              <a:t>deposits are a combination of pelagic carbonate fallout and </a:t>
            </a:r>
            <a:r>
              <a:rPr lang="en-US" sz="1800" dirty="0" smtClean="0"/>
              <a:t>sediment gravity </a:t>
            </a:r>
            <a:r>
              <a:rPr lang="en-US" sz="1800" dirty="0"/>
              <a:t>flows.</a:t>
            </a:r>
            <a:endParaRPr lang="en-US" sz="1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1840524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 smtClean="0"/>
              <a:t>3. Slopes</a:t>
            </a:r>
            <a:endParaRPr lang="en-US" b="1" i="1" dirty="0"/>
          </a:p>
          <a:p>
            <a:pPr algn="l" rtl="0"/>
            <a:r>
              <a:rPr lang="en-US" sz="1800" dirty="0"/>
              <a:t>Carbonate slopes pass from shallow to deep water and have inclines that range from &lt;1° </a:t>
            </a:r>
            <a:r>
              <a:rPr lang="en-US" sz="1800" dirty="0" smtClean="0"/>
              <a:t>to &gt;30</a:t>
            </a:r>
            <a:r>
              <a:rPr lang="en-US" sz="1800" dirty="0"/>
              <a:t>° to </a:t>
            </a:r>
            <a:r>
              <a:rPr lang="en-US" sz="1800" dirty="0" err="1"/>
              <a:t>subvertical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They </a:t>
            </a:r>
            <a:r>
              <a:rPr lang="en-US" sz="1800" dirty="0"/>
              <a:t>are the middle- and outer-ramp environment and the generally </a:t>
            </a:r>
            <a:r>
              <a:rPr lang="en-US" sz="1800" dirty="0" smtClean="0"/>
              <a:t>steep slope </a:t>
            </a:r>
            <a:r>
              <a:rPr lang="en-US" sz="1800" dirty="0"/>
              <a:t>between the shallow rimmed platform margin and basin.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Deposition </a:t>
            </a:r>
            <a:r>
              <a:rPr lang="en-US" sz="1800" dirty="0"/>
              <a:t>takes place either </a:t>
            </a:r>
            <a:r>
              <a:rPr lang="en-US" sz="1800" dirty="0" smtClean="0"/>
              <a:t>on the </a:t>
            </a:r>
            <a:r>
              <a:rPr lang="en-US" sz="1800" dirty="0"/>
              <a:t>slope proper or sediment sweeps across the slope to accumulate at the base of slope </a:t>
            </a:r>
            <a:r>
              <a:rPr lang="en-US" sz="1800" dirty="0" smtClean="0"/>
              <a:t>along the </a:t>
            </a:r>
            <a:r>
              <a:rPr lang="en-US" sz="1800" dirty="0"/>
              <a:t>basin margin.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 </a:t>
            </a:r>
            <a:r>
              <a:rPr lang="en-US" sz="1800" dirty="0"/>
              <a:t>deposits are a combination of pelagic carbonate fallout and </a:t>
            </a:r>
            <a:r>
              <a:rPr lang="en-US" sz="1800" dirty="0" smtClean="0"/>
              <a:t>sediment gravity </a:t>
            </a:r>
            <a:r>
              <a:rPr lang="en-US" sz="1800" dirty="0"/>
              <a:t>flows.</a:t>
            </a:r>
            <a:endParaRPr lang="en-US" sz="1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248543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 smtClean="0"/>
              <a:t>4. Pelagic </a:t>
            </a:r>
            <a:r>
              <a:rPr lang="en-US" b="1" i="1" dirty="0"/>
              <a:t>carbonates</a:t>
            </a:r>
          </a:p>
          <a:p>
            <a:pPr algn="l" rtl="0"/>
            <a:r>
              <a:rPr lang="en-US" sz="1800" dirty="0"/>
              <a:t>These deep-water systems comprise fine-grained sediment and the skeletons of </a:t>
            </a:r>
            <a:r>
              <a:rPr lang="en-US" sz="1800" dirty="0" smtClean="0"/>
              <a:t>calcareous plankton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Deposition </a:t>
            </a:r>
            <a:r>
              <a:rPr lang="en-US" sz="1800" dirty="0"/>
              <a:t>also takes place via the fallout of mud generated by storms on </a:t>
            </a:r>
            <a:r>
              <a:rPr lang="en-US" sz="1800" dirty="0" smtClean="0"/>
              <a:t>the platform </a:t>
            </a:r>
            <a:r>
              <a:rPr lang="en-US" sz="1800" dirty="0"/>
              <a:t>or ramp and swept out to sea.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Such </a:t>
            </a:r>
            <a:r>
              <a:rPr lang="en-US" sz="1800" dirty="0"/>
              <a:t>deposits are rare in the Paleozoic because </a:t>
            </a:r>
            <a:r>
              <a:rPr lang="en-US" sz="1800" dirty="0" smtClean="0"/>
              <a:t>there were </a:t>
            </a:r>
            <a:r>
              <a:rPr lang="en-US" sz="1800" dirty="0"/>
              <a:t>no calcareous plankton, but are prolific in post-Jurassic </a:t>
            </a:r>
            <a:r>
              <a:rPr lang="en-US" sz="1800" dirty="0" smtClean="0"/>
              <a:t>sediments.</a:t>
            </a:r>
            <a:endParaRPr lang="en-US" sz="1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408127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10200"/>
            <a:ext cx="6400800" cy="11871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Dr. EHAB M. </a:t>
            </a:r>
            <a:r>
              <a:rPr lang="en-US" sz="2000" dirty="0" smtClean="0"/>
              <a:t>ASSAL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Damietta </a:t>
            </a:r>
            <a:r>
              <a:rPr lang="en-US" sz="2000" dirty="0" smtClean="0"/>
              <a:t>University</a:t>
            </a:r>
            <a:endParaRPr lang="en-US" sz="2000" dirty="0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Depositional Environments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Lec</a:t>
            </a:r>
            <a:r>
              <a:rPr lang="en-US" sz="2800" dirty="0" smtClean="0"/>
              <a:t>. </a:t>
            </a:r>
            <a:r>
              <a:rPr lang="en-US" sz="2800" dirty="0" smtClean="0"/>
              <a:t>9 Lacustrine </a:t>
            </a:r>
            <a:r>
              <a:rPr lang="en-US" sz="2800" dirty="0" smtClean="0"/>
              <a:t>Carbonates</a:t>
            </a:r>
            <a:endParaRPr lang="en-US" sz="2800" dirty="0"/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gray">
          <a:xfrm>
            <a:off x="1676400" y="2743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 Black" pitchFamily="34" charset="0"/>
              </a:rPr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8026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Lacustrine carbonates</a:t>
            </a:r>
            <a:endParaRPr lang="ar-E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/>
          <a:p>
            <a:r>
              <a:rPr lang="en-US" dirty="0"/>
              <a:t>DSRG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1107" r="7083" b="8885"/>
          <a:stretch/>
        </p:blipFill>
        <p:spPr>
          <a:xfrm>
            <a:off x="899592" y="788937"/>
            <a:ext cx="7272808" cy="56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4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57400" y="1154534"/>
            <a:ext cx="5947162" cy="4578725"/>
            <a:chOff x="2057400" y="1154534"/>
            <a:chExt cx="5105400" cy="3930650"/>
          </a:xfrm>
        </p:grpSpPr>
        <p:grpSp>
          <p:nvGrpSpPr>
            <p:cNvPr id="4" name="Group 3"/>
            <p:cNvGrpSpPr/>
            <p:nvPr/>
          </p:nvGrpSpPr>
          <p:grpSpPr>
            <a:xfrm>
              <a:off x="2057400" y="1154534"/>
              <a:ext cx="5105400" cy="555625"/>
              <a:chOff x="2057397" y="1154534"/>
              <a:chExt cx="5105396" cy="555624"/>
            </a:xfrm>
          </p:grpSpPr>
          <p:sp>
            <p:nvSpPr>
              <p:cNvPr id="115969" name="Rectangle 257"/>
              <p:cNvSpPr>
                <a:spLocks noChangeArrowheads="1"/>
              </p:cNvSpPr>
              <p:nvPr/>
            </p:nvSpPr>
            <p:spPr bwMode="gray">
              <a:xfrm rot="3419336">
                <a:off x="2078035" y="1133896"/>
                <a:ext cx="479424" cy="520699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68" name="Line 256"/>
              <p:cNvSpPr>
                <a:spLocks noChangeShapeType="1"/>
              </p:cNvSpPr>
              <p:nvPr/>
            </p:nvSpPr>
            <p:spPr bwMode="gray">
              <a:xfrm>
                <a:off x="2362197" y="1710158"/>
                <a:ext cx="4800596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0" name="Text Box 258"/>
              <p:cNvSpPr txBox="1">
                <a:spLocks noChangeArrowheads="1"/>
              </p:cNvSpPr>
              <p:nvPr/>
            </p:nvSpPr>
            <p:spPr bwMode="gray">
              <a:xfrm>
                <a:off x="2987820" y="1221209"/>
                <a:ext cx="1614455" cy="369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 dirty="0" smtClean="0">
                    <a:latin typeface="Arial" pitchFamily="34" charset="0"/>
                  </a:rPr>
                  <a:t>Modern lakes</a:t>
                </a:r>
                <a:endParaRPr lang="en-US" sz="2200" dirty="0">
                  <a:latin typeface="Arial" pitchFamily="34" charset="0"/>
                </a:endParaRPr>
              </a:p>
            </p:txBody>
          </p:sp>
          <p:sp>
            <p:nvSpPr>
              <p:cNvPr id="115971" name="Text Box 259"/>
              <p:cNvSpPr txBox="1">
                <a:spLocks noChangeArrowheads="1"/>
              </p:cNvSpPr>
              <p:nvPr/>
            </p:nvSpPr>
            <p:spPr bwMode="gray">
              <a:xfrm>
                <a:off x="2133600" y="11767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057400" y="1992734"/>
              <a:ext cx="5105400" cy="555625"/>
              <a:chOff x="2057400" y="1992734"/>
              <a:chExt cx="5105400" cy="555625"/>
            </a:xfrm>
          </p:grpSpPr>
          <p:sp>
            <p:nvSpPr>
              <p:cNvPr id="115972" name="Line 260"/>
              <p:cNvSpPr>
                <a:spLocks noChangeShapeType="1"/>
              </p:cNvSpPr>
              <p:nvPr/>
            </p:nvSpPr>
            <p:spPr bwMode="gray">
              <a:xfrm>
                <a:off x="2362200" y="2548359"/>
                <a:ext cx="480060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3" name="Rectangle 261"/>
              <p:cNvSpPr>
                <a:spLocks noChangeArrowheads="1"/>
              </p:cNvSpPr>
              <p:nvPr/>
            </p:nvSpPr>
            <p:spPr bwMode="gray">
              <a:xfrm rot="3419336">
                <a:off x="2078037" y="1972097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74" name="Text Box 262"/>
              <p:cNvSpPr txBox="1">
                <a:spLocks noChangeArrowheads="1"/>
              </p:cNvSpPr>
              <p:nvPr/>
            </p:nvSpPr>
            <p:spPr bwMode="gray">
              <a:xfrm>
                <a:off x="2133600" y="20149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 dirty="0">
                    <a:solidFill>
                      <a:srgbClr val="FFFFFF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115981" name="Text Box 269"/>
              <p:cNvSpPr txBox="1">
                <a:spLocks noChangeArrowheads="1"/>
              </p:cNvSpPr>
              <p:nvPr/>
            </p:nvSpPr>
            <p:spPr bwMode="gray">
              <a:xfrm>
                <a:off x="2987824" y="2083222"/>
                <a:ext cx="3568538" cy="3698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 dirty="0" smtClean="0">
                    <a:latin typeface="Arial" pitchFamily="34" charset="0"/>
                  </a:rPr>
                  <a:t>Controls on lake sedimentation</a:t>
                </a:r>
                <a:endParaRPr lang="en-US" sz="2200" dirty="0">
                  <a:latin typeface="Arial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057400" y="2830932"/>
              <a:ext cx="5105400" cy="555625"/>
              <a:chOff x="2057400" y="2830934"/>
              <a:chExt cx="5105400" cy="555625"/>
            </a:xfrm>
          </p:grpSpPr>
          <p:sp>
            <p:nvSpPr>
              <p:cNvPr id="115976" name="Rectangle 264"/>
              <p:cNvSpPr>
                <a:spLocks noChangeArrowheads="1"/>
              </p:cNvSpPr>
              <p:nvPr/>
            </p:nvSpPr>
            <p:spPr bwMode="gray">
              <a:xfrm rot="3419336">
                <a:off x="2078037" y="2810297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75" name="Line 263"/>
              <p:cNvSpPr>
                <a:spLocks noChangeShapeType="1"/>
              </p:cNvSpPr>
              <p:nvPr/>
            </p:nvSpPr>
            <p:spPr bwMode="gray">
              <a:xfrm>
                <a:off x="2363788" y="3384972"/>
                <a:ext cx="4799012" cy="158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7" name="Text Box 265"/>
              <p:cNvSpPr txBox="1">
                <a:spLocks noChangeArrowheads="1"/>
              </p:cNvSpPr>
              <p:nvPr/>
            </p:nvSpPr>
            <p:spPr bwMode="gray">
              <a:xfrm>
                <a:off x="2133600" y="28531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 dirty="0">
                    <a:solidFill>
                      <a:srgbClr val="FFFFFF"/>
                    </a:solidFill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115982" name="Text Box 270"/>
              <p:cNvSpPr txBox="1">
                <a:spLocks noChangeArrowheads="1"/>
              </p:cNvSpPr>
              <p:nvPr/>
            </p:nvSpPr>
            <p:spPr bwMode="gray">
              <a:xfrm>
                <a:off x="2987824" y="2923010"/>
                <a:ext cx="2261230" cy="3698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 dirty="0" smtClean="0">
                    <a:latin typeface="Arial" pitchFamily="34" charset="0"/>
                  </a:rPr>
                  <a:t>Lake sedimentation</a:t>
                </a:r>
                <a:endParaRPr lang="en-US" sz="2200" dirty="0">
                  <a:latin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057400" y="3669132"/>
              <a:ext cx="5105400" cy="555625"/>
              <a:chOff x="2057400" y="3669134"/>
              <a:chExt cx="5105400" cy="555625"/>
            </a:xfrm>
          </p:grpSpPr>
          <p:sp>
            <p:nvSpPr>
              <p:cNvPr id="115965" name="Line 253"/>
              <p:cNvSpPr>
                <a:spLocks noChangeShapeType="1"/>
              </p:cNvSpPr>
              <p:nvPr/>
            </p:nvSpPr>
            <p:spPr bwMode="gray">
              <a:xfrm>
                <a:off x="2362200" y="4224759"/>
                <a:ext cx="480060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66" name="Rectangle 254"/>
              <p:cNvSpPr>
                <a:spLocks noChangeArrowheads="1"/>
              </p:cNvSpPr>
              <p:nvPr/>
            </p:nvSpPr>
            <p:spPr bwMode="gray">
              <a:xfrm rot="3419336">
                <a:off x="2078037" y="3648497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67" name="Text Box 255"/>
              <p:cNvSpPr txBox="1">
                <a:spLocks noChangeArrowheads="1"/>
              </p:cNvSpPr>
              <p:nvPr/>
            </p:nvSpPr>
            <p:spPr bwMode="gray">
              <a:xfrm>
                <a:off x="2133600" y="36913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>
                    <a:solidFill>
                      <a:srgbClr val="FFFFFF"/>
                    </a:solidFill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115983" name="Text Box 271"/>
              <p:cNvSpPr txBox="1">
                <a:spLocks noChangeArrowheads="1"/>
              </p:cNvSpPr>
              <p:nvPr/>
            </p:nvSpPr>
            <p:spPr bwMode="gray">
              <a:xfrm>
                <a:off x="2987824" y="3764385"/>
                <a:ext cx="3515451" cy="3698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200" dirty="0" smtClean="0">
                    <a:latin typeface="Arial" pitchFamily="34" charset="0"/>
                  </a:rPr>
                  <a:t>Lacustrine </a:t>
                </a:r>
                <a:r>
                  <a:rPr lang="en-US" sz="2200" dirty="0" err="1" smtClean="0">
                    <a:latin typeface="Arial" pitchFamily="34" charset="0"/>
                  </a:rPr>
                  <a:t>microbialites</a:t>
                </a:r>
                <a:endParaRPr lang="en-US" sz="2200" dirty="0">
                  <a:latin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57400" y="4529559"/>
              <a:ext cx="5105400" cy="555625"/>
              <a:chOff x="2057400" y="4529559"/>
              <a:chExt cx="5105400" cy="555625"/>
            </a:xfrm>
          </p:grpSpPr>
          <p:sp>
            <p:nvSpPr>
              <p:cNvPr id="115978" name="Line 266"/>
              <p:cNvSpPr>
                <a:spLocks noChangeShapeType="1"/>
              </p:cNvSpPr>
              <p:nvPr/>
            </p:nvSpPr>
            <p:spPr bwMode="gray">
              <a:xfrm>
                <a:off x="2362200" y="5085184"/>
                <a:ext cx="480060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9" name="Rectangle 267"/>
              <p:cNvSpPr>
                <a:spLocks noChangeArrowheads="1"/>
              </p:cNvSpPr>
              <p:nvPr/>
            </p:nvSpPr>
            <p:spPr bwMode="ltGray">
              <a:xfrm rot="3419336">
                <a:off x="2078037" y="4508922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rgbClr val="990099"/>
                  </a:gs>
                  <a:gs pos="100000">
                    <a:srgbClr val="9900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009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80" name="Text Box 268"/>
              <p:cNvSpPr txBox="1">
                <a:spLocks noChangeArrowheads="1"/>
              </p:cNvSpPr>
              <p:nvPr/>
            </p:nvSpPr>
            <p:spPr bwMode="gray">
              <a:xfrm>
                <a:off x="2133600" y="4551784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 dirty="0">
                    <a:solidFill>
                      <a:srgbClr val="FFFFFF"/>
                    </a:solidFill>
                    <a:latin typeface="Arial" pitchFamily="34" charset="0"/>
                  </a:rPr>
                  <a:t>5</a:t>
                </a:r>
              </a:p>
            </p:txBody>
          </p:sp>
        </p:grpSp>
      </p:grpSp>
      <p:sp>
        <p:nvSpPr>
          <p:cNvPr id="30" name="Text Box 271"/>
          <p:cNvSpPr txBox="1">
            <a:spLocks noChangeArrowheads="1"/>
          </p:cNvSpPr>
          <p:nvPr/>
        </p:nvSpPr>
        <p:spPr bwMode="gray">
          <a:xfrm>
            <a:off x="3141229" y="5205464"/>
            <a:ext cx="48633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200" dirty="0" smtClean="0">
                <a:latin typeface="Arial" pitchFamily="34" charset="0"/>
              </a:rPr>
              <a:t>Classification of ancient lake deposits</a:t>
            </a:r>
            <a:endParaRPr lang="en-US" sz="2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6637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Modern lakes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1800" dirty="0"/>
              <a:t>The lake environment is divided into the </a:t>
            </a:r>
            <a:r>
              <a:rPr lang="en-US" sz="1800" i="1" dirty="0"/>
              <a:t>littoral</a:t>
            </a:r>
            <a:r>
              <a:rPr lang="en-US" sz="1800" dirty="0"/>
              <a:t>, </a:t>
            </a:r>
            <a:r>
              <a:rPr lang="en-US" sz="1800" i="1" dirty="0" err="1"/>
              <a:t>sublittoral</a:t>
            </a:r>
            <a:r>
              <a:rPr lang="en-US" sz="1800" dirty="0"/>
              <a:t>, </a:t>
            </a:r>
            <a:r>
              <a:rPr lang="en-US" sz="1800" i="1" dirty="0" err="1"/>
              <a:t>profundal</a:t>
            </a:r>
            <a:r>
              <a:rPr lang="en-US" sz="1800" dirty="0"/>
              <a:t>, and </a:t>
            </a:r>
            <a:r>
              <a:rPr lang="en-US" sz="1800" i="1" dirty="0"/>
              <a:t>pelagic </a:t>
            </a:r>
            <a:r>
              <a:rPr lang="en-US" sz="1800" dirty="0" smtClean="0"/>
              <a:t>zones. </a:t>
            </a:r>
            <a:endParaRPr lang="en-US" sz="1800" dirty="0"/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222"/>
          <a:stretch/>
        </p:blipFill>
        <p:spPr>
          <a:xfrm>
            <a:off x="1155973" y="1691233"/>
            <a:ext cx="7365454" cy="37078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973" y="5202833"/>
            <a:ext cx="7365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LiberationSerif"/>
              </a:rPr>
              <a:t>Zonation of lakes</a:t>
            </a:r>
            <a:r>
              <a:rPr lang="en-US" sz="2400" dirty="0" smtClean="0">
                <a:solidFill>
                  <a:srgbClr val="0070C0"/>
                </a:solidFill>
                <a:latin typeface="LiberationSerif"/>
              </a:rPr>
              <a:t>.</a:t>
            </a:r>
            <a:r>
              <a:rPr lang="en-US" dirty="0" smtClean="0">
                <a:solidFill>
                  <a:srgbClr val="0070C0"/>
                </a:solidFill>
                <a:latin typeface="LiberationSerif"/>
              </a:rPr>
              <a:t> </a:t>
            </a:r>
            <a:r>
              <a:rPr lang="en-US" dirty="0">
                <a:solidFill>
                  <a:srgbClr val="0070C0"/>
                </a:solidFill>
                <a:latin typeface="LiberationSerif"/>
              </a:rPr>
              <a:t>from </a:t>
            </a:r>
            <a:r>
              <a:rPr lang="en-US" dirty="0" err="1">
                <a:solidFill>
                  <a:srgbClr val="0070C0"/>
                </a:solidFill>
                <a:latin typeface="LiberationSerif"/>
              </a:rPr>
              <a:t>Renaut</a:t>
            </a:r>
            <a:r>
              <a:rPr lang="en-US" dirty="0">
                <a:solidFill>
                  <a:srgbClr val="0070C0"/>
                </a:solidFill>
                <a:latin typeface="LiberationSerif"/>
              </a:rPr>
              <a:t> and </a:t>
            </a:r>
            <a:r>
              <a:rPr lang="en-US" dirty="0" err="1">
                <a:solidFill>
                  <a:srgbClr val="0070C0"/>
                </a:solidFill>
                <a:latin typeface="LiberationSerif"/>
              </a:rPr>
              <a:t>Gierlowski-Kordesch</a:t>
            </a:r>
            <a:r>
              <a:rPr lang="en-US" dirty="0">
                <a:solidFill>
                  <a:srgbClr val="0070C0"/>
                </a:solidFill>
                <a:latin typeface="LiberationSerif"/>
              </a:rPr>
              <a:t> (2010).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Modern lakes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1800" dirty="0"/>
              <a:t>The </a:t>
            </a:r>
            <a:r>
              <a:rPr lang="en-US" sz="1800" i="1" dirty="0">
                <a:solidFill>
                  <a:srgbClr val="FF0000"/>
                </a:solidFill>
              </a:rPr>
              <a:t>littoral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zone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encompasses the shallow water around the lake </a:t>
            </a:r>
            <a:r>
              <a:rPr lang="en-US" sz="1800" dirty="0" smtClean="0"/>
              <a:t>margin. </a:t>
            </a:r>
          </a:p>
          <a:p>
            <a:pPr algn="l" rtl="0"/>
            <a:r>
              <a:rPr lang="en-US" sz="1800" dirty="0" smtClean="0"/>
              <a:t>The </a:t>
            </a:r>
            <a:r>
              <a:rPr lang="en-US" sz="1800" i="1" dirty="0" err="1">
                <a:solidFill>
                  <a:srgbClr val="FF0000"/>
                </a:solidFill>
              </a:rPr>
              <a:t>profundal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zone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is the deep, aphotic part of the lake where little or no light penetrates.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The littoral zone in many lakes is characterized by a shallow-water “bench” or “terrace” that extends out from the shoreline.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 </a:t>
            </a:r>
            <a:r>
              <a:rPr lang="en-US" sz="1800" i="1" dirty="0" err="1">
                <a:solidFill>
                  <a:srgbClr val="FF0000"/>
                </a:solidFill>
              </a:rPr>
              <a:t>sublittoral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zone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refers to the transition region between the littoral zone and the deeper, </a:t>
            </a:r>
            <a:r>
              <a:rPr lang="en-US" sz="1800" dirty="0" err="1"/>
              <a:t>profundal</a:t>
            </a:r>
            <a:r>
              <a:rPr lang="en-US" sz="1800" dirty="0"/>
              <a:t> part of the lake.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 </a:t>
            </a:r>
            <a:r>
              <a:rPr lang="en-US" sz="1800" i="1" dirty="0" smtClean="0">
                <a:solidFill>
                  <a:srgbClr val="FF0000"/>
                </a:solidFill>
              </a:rPr>
              <a:t>pelagic zone </a:t>
            </a:r>
            <a:r>
              <a:rPr lang="en-US" sz="1800" dirty="0" smtClean="0"/>
              <a:t>is the water </a:t>
            </a:r>
            <a:r>
              <a:rPr lang="en-US" sz="1800" dirty="0"/>
              <a:t>column above the </a:t>
            </a:r>
            <a:r>
              <a:rPr lang="en-US" sz="1800" dirty="0" err="1"/>
              <a:t>profundal</a:t>
            </a:r>
            <a:r>
              <a:rPr lang="en-US" sz="1800" dirty="0"/>
              <a:t> </a:t>
            </a:r>
            <a:r>
              <a:rPr lang="en-US" sz="1800" dirty="0" smtClean="0"/>
              <a:t>zone.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23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/>
          <a:p>
            <a:r>
              <a:rPr lang="en-US" dirty="0"/>
              <a:t>DSRG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475656" y="980728"/>
            <a:ext cx="6386925" cy="47885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4742" y="5892316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4B711D"/>
                </a:solidFill>
                <a:latin typeface="LiberationSerif-Bold"/>
              </a:rPr>
              <a:t>Frontispiece </a:t>
            </a:r>
            <a:r>
              <a:rPr lang="en-US" sz="1200" dirty="0">
                <a:solidFill>
                  <a:srgbClr val="343434"/>
                </a:solidFill>
                <a:latin typeface="LiberationSerif"/>
              </a:rPr>
              <a:t>Cliff of Upper Ordovician carbonate storm deposits, Anticosti Island, Québec,</a:t>
            </a:r>
          </a:p>
          <a:p>
            <a:r>
              <a:rPr lang="en-US" sz="1200" dirty="0">
                <a:solidFill>
                  <a:srgbClr val="343434"/>
                </a:solidFill>
                <a:latin typeface="LiberationSerif"/>
              </a:rPr>
              <a:t>Canada, person for scale at left.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070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Modern lakes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0" r="11210" b="8885"/>
          <a:stretch/>
        </p:blipFill>
        <p:spPr>
          <a:xfrm>
            <a:off x="1187624" y="863016"/>
            <a:ext cx="6408712" cy="55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6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1800" dirty="0"/>
              <a:t>Carbonate sedimentation in lakes is determined by the interplay between different extrinsic </a:t>
            </a:r>
            <a:r>
              <a:rPr lang="en-US" sz="1800" dirty="0" smtClean="0"/>
              <a:t>and intrinsic parameters. </a:t>
            </a:r>
            <a:r>
              <a:rPr lang="en-US" sz="1800" dirty="0"/>
              <a:t>The main extrinsic factors are climate and tectonics, </a:t>
            </a:r>
            <a:r>
              <a:rPr lang="en-US" sz="1800" dirty="0" smtClean="0"/>
              <a:t>whereas the </a:t>
            </a:r>
            <a:r>
              <a:rPr lang="en-US" sz="1800" dirty="0"/>
              <a:t>dominant intrinsic factors are hydrology, sediment sources, and lake stratification </a:t>
            </a:r>
            <a:r>
              <a:rPr lang="en-US" sz="1800" dirty="0" smtClean="0"/>
              <a:t>and mixing.</a:t>
            </a:r>
          </a:p>
          <a:p>
            <a:pPr lvl="1"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Hydrology</a:t>
            </a:r>
          </a:p>
          <a:p>
            <a:pPr lvl="1"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Climate</a:t>
            </a:r>
          </a:p>
          <a:p>
            <a:pPr lvl="1"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Sediment input</a:t>
            </a:r>
          </a:p>
          <a:p>
            <a:pPr lvl="1"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Lake stratification and mixing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57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Hydrology</a:t>
            </a:r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Irrespective of location, lake hydrology is linked to the local climate and tectonics </a:t>
            </a:r>
            <a:r>
              <a:rPr lang="en-US" sz="1800" dirty="0" smtClean="0"/>
              <a:t>because these </a:t>
            </a:r>
            <a:r>
              <a:rPr lang="en-US" sz="1800" dirty="0"/>
              <a:t>factors control the large-scale water input and hydrology of the region.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Water </a:t>
            </a:r>
            <a:r>
              <a:rPr lang="en-US" sz="1800" dirty="0"/>
              <a:t>enters </a:t>
            </a:r>
            <a:r>
              <a:rPr lang="en-US" sz="1800" dirty="0" smtClean="0"/>
              <a:t>a lake </a:t>
            </a:r>
            <a:r>
              <a:rPr lang="en-US" sz="1800" dirty="0"/>
              <a:t>via precipitation (rain, snow), surface </a:t>
            </a:r>
            <a:r>
              <a:rPr lang="en-US" sz="1800" dirty="0" smtClean="0"/>
              <a:t>runoff, groundwater </a:t>
            </a:r>
            <a:r>
              <a:rPr lang="en-US" sz="1800" dirty="0"/>
              <a:t>seepage, or </a:t>
            </a:r>
            <a:r>
              <a:rPr lang="en-US" sz="1800" dirty="0" smtClean="0"/>
              <a:t>sub-lacustrine springs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Critically</a:t>
            </a:r>
            <a:r>
              <a:rPr lang="en-US" sz="1800" dirty="0"/>
              <a:t>, these waters are also responsible for bringing carbonates into the lake </a:t>
            </a:r>
            <a:r>
              <a:rPr lang="en-US" sz="1800" dirty="0" smtClean="0"/>
              <a:t>as </a:t>
            </a:r>
            <a:r>
              <a:rPr lang="en-US" sz="1800" dirty="0" err="1" smtClean="0"/>
              <a:t>bedload</a:t>
            </a:r>
            <a:r>
              <a:rPr lang="en-US" sz="1800" dirty="0"/>
              <a:t>, as suspended load, or in solution.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/>
              <a:t>potential for carbonate sedimentation is </a:t>
            </a:r>
            <a:r>
              <a:rPr lang="en-US" sz="1800" dirty="0" smtClean="0"/>
              <a:t>high when </a:t>
            </a:r>
            <a:r>
              <a:rPr lang="en-US" sz="1800" dirty="0"/>
              <a:t>the bedrock around a lake is limestone or </a:t>
            </a:r>
            <a:r>
              <a:rPr lang="en-US" sz="1800" dirty="0" err="1"/>
              <a:t>dolostone</a:t>
            </a:r>
            <a:r>
              <a:rPr lang="en-US" sz="1800" dirty="0"/>
              <a:t>, but low if the bedrock is </a:t>
            </a:r>
            <a:r>
              <a:rPr lang="en-US" sz="1800" dirty="0" smtClean="0"/>
              <a:t>noncarbonated rock </a:t>
            </a:r>
            <a:r>
              <a:rPr lang="en-US" sz="1800" dirty="0"/>
              <a:t>(e.g., siliciclastic sedimentary rocks and most igneous and metamorphic rocks).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6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Hydrology</a:t>
            </a:r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Large amounts of carbonate can be introduced into lakes via subaqueous springs.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As in any depositional setting, water movement can have a major impact on the manner </a:t>
            </a:r>
            <a:r>
              <a:rPr lang="en-US" sz="1800" dirty="0" smtClean="0"/>
              <a:t>in which </a:t>
            </a:r>
            <a:r>
              <a:rPr lang="en-US" sz="1800" dirty="0"/>
              <a:t>the carbonate sediments form, accumulate, and are redistributed.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Unlike </a:t>
            </a:r>
            <a:r>
              <a:rPr lang="en-US" sz="1800" dirty="0"/>
              <a:t>marine </a:t>
            </a:r>
            <a:r>
              <a:rPr lang="en-US" sz="1800" dirty="0" smtClean="0"/>
              <a:t>settings, lakes </a:t>
            </a:r>
            <a:r>
              <a:rPr lang="en-US" sz="1800" dirty="0"/>
              <a:t>are </a:t>
            </a:r>
            <a:r>
              <a:rPr lang="en-US" sz="1800" dirty="0" err="1"/>
              <a:t>tideless</a:t>
            </a:r>
            <a:r>
              <a:rPr lang="en-US" sz="1800" dirty="0"/>
              <a:t> and hence do not experience a regular short-term rise and fall in water </a:t>
            </a:r>
            <a:r>
              <a:rPr lang="en-US" sz="1800" dirty="0" smtClean="0"/>
              <a:t>level.</a:t>
            </a:r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This </a:t>
            </a:r>
            <a:r>
              <a:rPr lang="en-US" sz="1800" dirty="0"/>
              <a:t>lack of tides could partly explain why the stratification of lake waters is not disturbed </a:t>
            </a:r>
            <a:r>
              <a:rPr lang="en-US" sz="1800" dirty="0" smtClean="0"/>
              <a:t>on a </a:t>
            </a:r>
            <a:r>
              <a:rPr lang="en-US" sz="1800" dirty="0"/>
              <a:t>more frequent and regular basis.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Waves </a:t>
            </a:r>
            <a:r>
              <a:rPr lang="en-US" sz="1800" dirty="0"/>
              <a:t>and currents are instead largely wind-driven </a:t>
            </a:r>
            <a:r>
              <a:rPr lang="en-US" sz="1800" dirty="0" smtClean="0"/>
              <a:t>with wave </a:t>
            </a:r>
            <a:r>
              <a:rPr lang="en-US" sz="1800" dirty="0"/>
              <a:t>amplitude and current strength being dependent on the size and orientation of the </a:t>
            </a:r>
            <a:r>
              <a:rPr lang="en-US" sz="1800" dirty="0" smtClean="0"/>
              <a:t>lake relative </a:t>
            </a:r>
            <a:r>
              <a:rPr lang="en-US" sz="1800" dirty="0"/>
              <a:t>to the wind direction.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92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Climate</a:t>
            </a:r>
          </a:p>
          <a:p>
            <a:pPr lvl="1" algn="l" rtl="0"/>
            <a:r>
              <a:rPr lang="en-US" sz="1800" dirty="0" smtClean="0"/>
              <a:t>Lakes </a:t>
            </a:r>
            <a:r>
              <a:rPr lang="en-US" sz="1800" dirty="0"/>
              <a:t>with carbonate sediments are not restricted to specific climatic zones. </a:t>
            </a:r>
            <a:r>
              <a:rPr lang="en-US" sz="1800" dirty="0" smtClean="0"/>
              <a:t>Lacustrine carbonates </a:t>
            </a:r>
            <a:r>
              <a:rPr lang="en-US" sz="1800" dirty="0"/>
              <a:t>are, for example, well known from Antarctica, Australia, Africa, and </a:t>
            </a:r>
            <a:r>
              <a:rPr lang="en-US" sz="1800" dirty="0" smtClean="0"/>
              <a:t>northern Canada</a:t>
            </a:r>
            <a:r>
              <a:rPr lang="en-US" sz="1800" dirty="0"/>
              <a:t>. </a:t>
            </a:r>
            <a:endParaRPr lang="en-US" sz="1800" dirty="0" smtClean="0"/>
          </a:p>
          <a:p>
            <a:pPr lvl="1" algn="l" rtl="0"/>
            <a:endParaRPr lang="en-US" sz="1800" dirty="0" smtClean="0"/>
          </a:p>
          <a:p>
            <a:pPr lvl="1" algn="l" rtl="0"/>
            <a:r>
              <a:rPr lang="en-US" sz="1800" dirty="0" smtClean="0"/>
              <a:t>Climate </a:t>
            </a:r>
            <a:r>
              <a:rPr lang="en-US" sz="1800" dirty="0"/>
              <a:t>is important because rainfall and temperature control the net water balance </a:t>
            </a:r>
            <a:r>
              <a:rPr lang="en-US" sz="1800" dirty="0" smtClean="0"/>
              <a:t>by determining </a:t>
            </a:r>
            <a:r>
              <a:rPr lang="en-US" sz="1800" dirty="0"/>
              <a:t>water input via precipitation and water loss via evaporation. </a:t>
            </a:r>
            <a:endParaRPr lang="en-US" sz="1800" dirty="0" smtClean="0"/>
          </a:p>
          <a:p>
            <a:pPr lvl="1" algn="l" rtl="0"/>
            <a:endParaRPr lang="en-US" sz="1800" dirty="0" smtClean="0"/>
          </a:p>
          <a:p>
            <a:pPr lvl="1" algn="l" rtl="0"/>
            <a:r>
              <a:rPr lang="en-US" sz="1800" dirty="0" smtClean="0"/>
              <a:t>Climate </a:t>
            </a:r>
            <a:r>
              <a:rPr lang="en-US" sz="1800" dirty="0"/>
              <a:t>can </a:t>
            </a:r>
            <a:r>
              <a:rPr lang="en-US" sz="1800" dirty="0" smtClean="0"/>
              <a:t>also influence </a:t>
            </a:r>
            <a:r>
              <a:rPr lang="en-US" sz="1800" dirty="0"/>
              <a:t>carbonate sedimentation by dictating periods of biogenic activity (e.g., </a:t>
            </a:r>
            <a:r>
              <a:rPr lang="en-US" sz="1800" dirty="0" smtClean="0"/>
              <a:t>planktonic blooms</a:t>
            </a:r>
            <a:r>
              <a:rPr lang="en-US" sz="1800" dirty="0"/>
              <a:t>), seasonal variance in calcite and aragonite precipitation, and varve development.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3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Sediment input</a:t>
            </a:r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Lacustrine sediments are various mixtures of precipitated minerals, detrital material, </a:t>
            </a:r>
            <a:r>
              <a:rPr lang="en-US" sz="1800" dirty="0" smtClean="0"/>
              <a:t>and biological </a:t>
            </a:r>
            <a:r>
              <a:rPr lang="en-US" sz="1800" dirty="0"/>
              <a:t>components. </a:t>
            </a:r>
            <a:r>
              <a:rPr lang="en-US" sz="1800" dirty="0" err="1"/>
              <a:t>Abiogenic</a:t>
            </a:r>
            <a:r>
              <a:rPr lang="en-US" sz="1800" dirty="0"/>
              <a:t> mineral precipitation is controlled by the composition of </a:t>
            </a:r>
            <a:r>
              <a:rPr lang="en-US" sz="1800" dirty="0" smtClean="0"/>
              <a:t>the water</a:t>
            </a:r>
            <a:r>
              <a:rPr lang="en-US" sz="1800" dirty="0"/>
              <a:t>, whereas the biogenic components are intimately related to the resident biota</a:t>
            </a:r>
            <a:r>
              <a:rPr lang="en-US" sz="1800" dirty="0" smtClean="0"/>
              <a:t>.</a:t>
            </a:r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err="1"/>
              <a:t>Abiogenic</a:t>
            </a:r>
            <a:r>
              <a:rPr lang="en-US" sz="1800" dirty="0"/>
              <a:t> precipitates include a diverse range of </a:t>
            </a:r>
            <a:r>
              <a:rPr lang="en-US" sz="1800" dirty="0" err="1"/>
              <a:t>Ca</a:t>
            </a:r>
            <a:r>
              <a:rPr lang="en-US" sz="1800" dirty="0"/>
              <a:t>-, Mg-, </a:t>
            </a:r>
            <a:r>
              <a:rPr lang="en-US" sz="1800" dirty="0" err="1"/>
              <a:t>Mn</a:t>
            </a:r>
            <a:r>
              <a:rPr lang="en-US" sz="1800" dirty="0"/>
              <a:t>-, Ba-, </a:t>
            </a:r>
            <a:r>
              <a:rPr lang="en-US" sz="1800" dirty="0" err="1"/>
              <a:t>Sr</a:t>
            </a:r>
            <a:r>
              <a:rPr lang="en-US" sz="1800" dirty="0"/>
              <a:t>-, Fe-, and </a:t>
            </a:r>
            <a:r>
              <a:rPr lang="en-US" sz="1800" dirty="0" err="1" smtClean="0"/>
              <a:t>Nacarbonates</a:t>
            </a:r>
            <a:r>
              <a:rPr lang="en-US" sz="1800" dirty="0" smtClean="0"/>
              <a:t>. There </a:t>
            </a:r>
            <a:r>
              <a:rPr lang="en-US" sz="1800" dirty="0"/>
              <a:t>are at least 33 different carbonate minerals known from lacustrine deposits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0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Sediment input</a:t>
            </a:r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The diversity of these precipitated minerals reflects the chemical diversity of lake waters</a:t>
            </a:r>
            <a:r>
              <a:rPr lang="en-US" sz="1800" dirty="0" smtClean="0"/>
              <a:t>.</a:t>
            </a:r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Although calcium carbonate (aragonite, calcite) and magnesium carbonates (</a:t>
            </a:r>
            <a:r>
              <a:rPr lang="en-US" sz="1800" dirty="0" err="1"/>
              <a:t>magnesite</a:t>
            </a:r>
            <a:r>
              <a:rPr lang="en-US" sz="1800" dirty="0"/>
              <a:t>, </a:t>
            </a:r>
            <a:r>
              <a:rPr lang="en-US" sz="1800" dirty="0" err="1"/>
              <a:t>hydromagnesite</a:t>
            </a:r>
            <a:r>
              <a:rPr lang="en-US" sz="1800" dirty="0"/>
              <a:t>) are the most common precipitates (Figure 8.4), dolomite is also found in many lake sediments.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Precipitation </a:t>
            </a:r>
            <a:r>
              <a:rPr lang="en-US" sz="1800" dirty="0"/>
              <a:t>of the carbonate minerals takes place when the waters become supersaturated due to evaporation, cooling, or CO2 degassing. </a:t>
            </a: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algn="l" rtl="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Degassing </a:t>
            </a:r>
            <a:r>
              <a:rPr lang="en-US" sz="1800" dirty="0"/>
              <a:t>is generally restricted to the shallow parts of the lake and surface waters.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98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5551" r="14511" b="23425"/>
          <a:stretch/>
        </p:blipFill>
        <p:spPr>
          <a:xfrm>
            <a:off x="1692505" y="893004"/>
            <a:ext cx="5996182" cy="44564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2033" y="5445224"/>
            <a:ext cx="7597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j-lt"/>
              </a:rPr>
              <a:t>Figure 8.4 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Succession of Miocene lacustrine carbonates formed largely of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hydromagnesite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343434"/>
                </a:solidFill>
                <a:latin typeface="+mj-lt"/>
              </a:rPr>
              <a:t>and </a:t>
            </a:r>
            <a:r>
              <a:rPr lang="en-US" dirty="0" err="1" smtClean="0">
                <a:solidFill>
                  <a:srgbClr val="343434"/>
                </a:solidFill>
                <a:latin typeface="+mj-lt"/>
              </a:rPr>
              <a:t>magnesite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, marginal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facies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of the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Kozani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Basin, Greece. Outcrop: ~10 m high.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3317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b="1" i="1" dirty="0">
                <a:solidFill>
                  <a:srgbClr val="FF0000"/>
                </a:solidFill>
              </a:rPr>
              <a:t>Lake stratification and mixing</a:t>
            </a:r>
          </a:p>
          <a:p>
            <a:pPr lvl="1" algn="l" rtl="0"/>
            <a:r>
              <a:rPr lang="en-US" sz="1800" dirty="0"/>
              <a:t>Lake stratification, which is controlled by the heating and cooling of surface waters, has </a:t>
            </a:r>
            <a:r>
              <a:rPr lang="en-US" sz="1800" dirty="0" smtClean="0"/>
              <a:t>a significant </a:t>
            </a:r>
            <a:r>
              <a:rPr lang="en-US" sz="1800" dirty="0"/>
              <a:t>impact on the sediments that form and develop in the lake</a:t>
            </a:r>
            <a:r>
              <a:rPr lang="en-US" sz="1800" dirty="0" smtClean="0"/>
              <a:t>.</a:t>
            </a:r>
          </a:p>
          <a:p>
            <a:pPr lvl="1" algn="l" rtl="0"/>
            <a:endParaRPr lang="en-US" sz="1800" dirty="0" smtClean="0"/>
          </a:p>
          <a:p>
            <a:pPr lvl="1" algn="l" rtl="0"/>
            <a:r>
              <a:rPr lang="en-US" sz="1800" dirty="0" smtClean="0"/>
              <a:t>Bottom </a:t>
            </a:r>
            <a:r>
              <a:rPr lang="en-US" sz="1800" dirty="0"/>
              <a:t>waters in </a:t>
            </a:r>
            <a:r>
              <a:rPr lang="en-US" sz="1800" dirty="0" smtClean="0"/>
              <a:t>the aphotic </a:t>
            </a:r>
            <a:r>
              <a:rPr lang="en-US" sz="1800" dirty="0"/>
              <a:t>zone of stratified lakes are isolated from the atmosphere and so rapidly become </a:t>
            </a:r>
            <a:r>
              <a:rPr lang="en-US" sz="1800" dirty="0" smtClean="0"/>
              <a:t>oxygen depleted </a:t>
            </a:r>
            <a:r>
              <a:rPr lang="en-US" sz="1800" dirty="0"/>
              <a:t>through bacterial activity. </a:t>
            </a:r>
            <a:endParaRPr lang="en-US" sz="1800" dirty="0" smtClean="0"/>
          </a:p>
          <a:p>
            <a:pPr lvl="1" algn="l" rtl="0"/>
            <a:endParaRPr lang="en-US" sz="1800" dirty="0" smtClean="0"/>
          </a:p>
          <a:p>
            <a:pPr lvl="1" algn="l" rtl="0"/>
            <a:r>
              <a:rPr lang="en-US" sz="1800" dirty="0" smtClean="0"/>
              <a:t>This </a:t>
            </a:r>
            <a:r>
              <a:rPr lang="en-US" sz="1800" dirty="0"/>
              <a:t>creates </a:t>
            </a:r>
            <a:r>
              <a:rPr lang="en-US" sz="1800" dirty="0" err="1"/>
              <a:t>dysoxic</a:t>
            </a:r>
            <a:r>
              <a:rPr lang="en-US" sz="1800" dirty="0"/>
              <a:t> or anoxic conditions that </a:t>
            </a:r>
            <a:r>
              <a:rPr lang="en-US" sz="1800" dirty="0" smtClean="0"/>
              <a:t>preclude habitation </a:t>
            </a:r>
            <a:r>
              <a:rPr lang="en-US" sz="1800" dirty="0"/>
              <a:t>by most organisms, but promote preservation of organic matter. </a:t>
            </a:r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23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b="1" i="1" dirty="0">
                <a:solidFill>
                  <a:srgbClr val="FF0000"/>
                </a:solidFill>
              </a:rPr>
              <a:t>Lake stratification and </a:t>
            </a:r>
            <a:r>
              <a:rPr lang="en-US" sz="1800" b="1" i="1" dirty="0" smtClean="0">
                <a:solidFill>
                  <a:srgbClr val="FF0000"/>
                </a:solidFill>
              </a:rPr>
              <a:t>mixing</a:t>
            </a:r>
          </a:p>
          <a:p>
            <a:pPr marL="0" indent="0" algn="l" rtl="0">
              <a:buClr>
                <a:srgbClr val="FF0000"/>
              </a:buClr>
              <a:buNone/>
            </a:pPr>
            <a:r>
              <a:rPr lang="en-US" sz="1800" dirty="0"/>
              <a:t>Other consequences of stratification and mixing include: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pPr lvl="1" algn="l" rtl="0"/>
            <a:r>
              <a:rPr lang="en-US" sz="1800" dirty="0"/>
              <a:t>recycling of nutrient elements (N, P) from the bottom waters to surface waters that </a:t>
            </a:r>
            <a:r>
              <a:rPr lang="en-US" sz="1800" dirty="0" smtClean="0"/>
              <a:t>typically stimulate </a:t>
            </a:r>
            <a:r>
              <a:rPr lang="en-US" sz="1800" dirty="0" err="1"/>
              <a:t>planktic</a:t>
            </a:r>
            <a:r>
              <a:rPr lang="en-US" sz="1800" dirty="0"/>
              <a:t> </a:t>
            </a:r>
            <a:r>
              <a:rPr lang="en-US" sz="1800" dirty="0" smtClean="0"/>
              <a:t>productivity; </a:t>
            </a:r>
          </a:p>
          <a:p>
            <a:pPr lvl="1" algn="l" rtl="0"/>
            <a:r>
              <a:rPr lang="en-US" sz="1800" dirty="0" smtClean="0"/>
              <a:t>cooling </a:t>
            </a:r>
            <a:r>
              <a:rPr lang="en-US" sz="1800" dirty="0"/>
              <a:t>or warming of bottom and surface waters, which can curtail or promote </a:t>
            </a:r>
            <a:r>
              <a:rPr lang="en-US" sz="1800" dirty="0" smtClean="0"/>
              <a:t>carbonate formation </a:t>
            </a:r>
            <a:r>
              <a:rPr lang="en-US" sz="1800" dirty="0"/>
              <a:t>and biological activity; and</a:t>
            </a:r>
          </a:p>
          <a:p>
            <a:pPr lvl="1" algn="l" rtl="0"/>
            <a:r>
              <a:rPr lang="en-US" sz="1800" dirty="0"/>
              <a:t>renewed oxygenation of bottom waters, that can lead to mineral precipitation (e.g., Fe </a:t>
            </a:r>
            <a:r>
              <a:rPr lang="en-US" sz="1800" dirty="0" smtClean="0"/>
              <a:t>and </a:t>
            </a:r>
            <a:r>
              <a:rPr lang="en-US" sz="1800" dirty="0" err="1" smtClean="0"/>
              <a:t>Mn</a:t>
            </a:r>
            <a:r>
              <a:rPr lang="en-US" sz="1800" dirty="0" smtClean="0"/>
              <a:t> </a:t>
            </a:r>
            <a:r>
              <a:rPr lang="en-US" sz="1800" dirty="0"/>
              <a:t>minerals) and promote sediment </a:t>
            </a:r>
            <a:r>
              <a:rPr lang="en-US" sz="1800" dirty="0" err="1"/>
              <a:t>bioturbation</a:t>
            </a:r>
            <a:r>
              <a:rPr lang="en-US" sz="1800" dirty="0"/>
              <a:t> by benthic organisms.</a:t>
            </a:r>
            <a:endParaRPr lang="en-US" sz="1800" b="1" i="1" dirty="0">
              <a:solidFill>
                <a:srgbClr val="FF0000"/>
              </a:solidFill>
            </a:endParaRPr>
          </a:p>
          <a:p>
            <a:pPr lvl="1" algn="l" rtl="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8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5733256"/>
            <a:ext cx="8227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343434"/>
                </a:solidFill>
                <a:latin typeface="LiberationSerif"/>
              </a:rPr>
              <a:t>A </a:t>
            </a:r>
            <a:r>
              <a:rPr lang="en-US" dirty="0">
                <a:solidFill>
                  <a:srgbClr val="343434"/>
                </a:solidFill>
                <a:latin typeface="LiberationSerif"/>
              </a:rPr>
              <a:t>simplified cross-section of the suite of sedimentary environments encountered </a:t>
            </a:r>
            <a:r>
              <a:rPr lang="en-US" dirty="0" smtClean="0">
                <a:solidFill>
                  <a:srgbClr val="343434"/>
                </a:solidFill>
                <a:latin typeface="LiberationSerif"/>
              </a:rPr>
              <a:t>in carbonate </a:t>
            </a:r>
            <a:r>
              <a:rPr lang="en-US" dirty="0">
                <a:solidFill>
                  <a:srgbClr val="343434"/>
                </a:solidFill>
                <a:latin typeface="LiberationSerif"/>
              </a:rPr>
              <a:t>depositional systems.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72" y="1974205"/>
            <a:ext cx="7718838" cy="36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68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on 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r="3782" b="23331"/>
          <a:stretch/>
        </p:blipFill>
        <p:spPr>
          <a:xfrm>
            <a:off x="914476" y="834180"/>
            <a:ext cx="8194028" cy="50478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656" y="5875829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LiberationSerif"/>
              </a:rPr>
              <a:t>Potential sources of sediment in the central, open parts of lakes.</a:t>
            </a:r>
          </a:p>
          <a:p>
            <a:r>
              <a:rPr lang="en-US" sz="1400" dirty="0">
                <a:solidFill>
                  <a:srgbClr val="343434"/>
                </a:solidFill>
                <a:latin typeface="LiberationSerif"/>
              </a:rPr>
              <a:t>Source: Adapted from </a:t>
            </a:r>
            <a:r>
              <a:rPr lang="en-US" sz="1400" dirty="0" err="1">
                <a:solidFill>
                  <a:srgbClr val="FF0000"/>
                </a:solidFill>
                <a:latin typeface="LiberationSerif"/>
              </a:rPr>
              <a:t>Renaut</a:t>
            </a:r>
            <a:r>
              <a:rPr lang="en-US" sz="1400" dirty="0">
                <a:solidFill>
                  <a:srgbClr val="FF0000"/>
                </a:solidFill>
                <a:latin typeface="LiberationSerif"/>
              </a:rPr>
              <a:t> and </a:t>
            </a:r>
            <a:r>
              <a:rPr lang="en-US" sz="1400" dirty="0" err="1">
                <a:solidFill>
                  <a:srgbClr val="FF0000"/>
                </a:solidFill>
                <a:latin typeface="LiberationSerif"/>
              </a:rPr>
              <a:t>Gierlowski-Kordesch</a:t>
            </a:r>
            <a:r>
              <a:rPr lang="en-US" sz="1400" dirty="0">
                <a:solidFill>
                  <a:srgbClr val="FF0000"/>
                </a:solidFill>
                <a:latin typeface="LiberationSerif"/>
              </a:rPr>
              <a:t> (2010)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62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2000" dirty="0"/>
              <a:t>Lake sediments are usually separated into a shoreline </a:t>
            </a:r>
            <a:r>
              <a:rPr lang="en-US" sz="2000" dirty="0" err="1"/>
              <a:t>facies</a:t>
            </a:r>
            <a:r>
              <a:rPr lang="en-US" sz="2000" dirty="0"/>
              <a:t> and a lake </a:t>
            </a:r>
            <a:r>
              <a:rPr lang="en-US" sz="2000" dirty="0" err="1"/>
              <a:t>centre</a:t>
            </a:r>
            <a:r>
              <a:rPr lang="en-US" sz="2000" dirty="0"/>
              <a:t> </a:t>
            </a:r>
            <a:r>
              <a:rPr lang="en-US" sz="2000" dirty="0" err="1"/>
              <a:t>facies</a:t>
            </a:r>
            <a:r>
              <a:rPr lang="en-US" sz="2000" dirty="0" smtClean="0"/>
              <a:t>.</a:t>
            </a:r>
          </a:p>
          <a:p>
            <a:pPr marL="400050" lvl="1" indent="0" algn="l" rtl="0">
              <a:buNone/>
            </a:pPr>
            <a:r>
              <a:rPr lang="en-US" sz="2000" b="1" i="1" dirty="0" smtClean="0">
                <a:solidFill>
                  <a:srgbClr val="FF0000"/>
                </a:solidFill>
              </a:rPr>
              <a:t>Shoreline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facies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2000" dirty="0" smtClean="0"/>
              <a:t>The </a:t>
            </a:r>
            <a:r>
              <a:rPr lang="en-US" sz="2000" dirty="0"/>
              <a:t>development of carbonate deposits along the shoreline depends on how much carbonate </a:t>
            </a:r>
            <a:r>
              <a:rPr lang="en-US" sz="2000" dirty="0" smtClean="0"/>
              <a:t>is delivered </a:t>
            </a:r>
            <a:r>
              <a:rPr lang="en-US" sz="2000" dirty="0"/>
              <a:t>by inflowing waters. </a:t>
            </a:r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r>
              <a:rPr lang="en-US" sz="2000" dirty="0" smtClean="0"/>
              <a:t>Benches </a:t>
            </a:r>
            <a:r>
              <a:rPr lang="en-US" sz="2000" dirty="0"/>
              <a:t>commonly form along steep lake </a:t>
            </a:r>
            <a:r>
              <a:rPr lang="en-US" sz="2000" dirty="0" smtClean="0"/>
              <a:t>margins, whereas </a:t>
            </a:r>
            <a:r>
              <a:rPr lang="en-US" sz="2000" dirty="0"/>
              <a:t>ramps are associated with low-gradient shorelines. </a:t>
            </a:r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r>
              <a:rPr lang="en-US" sz="2000" dirty="0" smtClean="0"/>
              <a:t>Irrespective </a:t>
            </a:r>
            <a:r>
              <a:rPr lang="en-US" sz="2000" dirty="0"/>
              <a:t>of the lake </a:t>
            </a:r>
            <a:r>
              <a:rPr lang="en-US" sz="2000" dirty="0" smtClean="0"/>
              <a:t>floor configuration</a:t>
            </a:r>
            <a:r>
              <a:rPr lang="en-US" sz="2000" dirty="0"/>
              <a:t>, sedimentation in this littoral zone is largely dictated by hydrodynamics</a:t>
            </a:r>
            <a:r>
              <a:rPr lang="en-US" sz="2000" dirty="0" smtClean="0"/>
              <a:t>. </a:t>
            </a:r>
            <a:endParaRPr lang="en-US" sz="20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99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1107" r="16163" b="8885"/>
          <a:stretch/>
        </p:blipFill>
        <p:spPr>
          <a:xfrm>
            <a:off x="914400" y="834852"/>
            <a:ext cx="59766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2000" dirty="0"/>
              <a:t>Low-energy carbonate benches </a:t>
            </a:r>
            <a:r>
              <a:rPr lang="en-US" sz="2000" dirty="0" smtClean="0"/>
              <a:t>(Previous slide) </a:t>
            </a:r>
            <a:r>
              <a:rPr lang="en-US" sz="2000" dirty="0"/>
              <a:t>are usually covered with marl (&gt;50% </a:t>
            </a:r>
            <a:r>
              <a:rPr lang="en-US" sz="2000" dirty="0" smtClean="0"/>
              <a:t>carbonate mud</a:t>
            </a:r>
            <a:r>
              <a:rPr lang="en-US" sz="2000" dirty="0"/>
              <a:t>) and carbonate sand with the constituents coming from: (1) the breakdown of </a:t>
            </a:r>
            <a:r>
              <a:rPr lang="en-US" sz="2000" dirty="0" err="1" smtClean="0"/>
              <a:t>ostracods</a:t>
            </a:r>
            <a:r>
              <a:rPr lang="en-US" sz="2000" dirty="0" smtClean="0"/>
              <a:t>, bivalves</a:t>
            </a:r>
            <a:r>
              <a:rPr lang="en-US" sz="2000" dirty="0"/>
              <a:t>, and gastropods shells; (2) sand and mud precipitation associated with </a:t>
            </a:r>
            <a:r>
              <a:rPr lang="en-US" sz="2000" dirty="0" err="1" smtClean="0"/>
              <a:t>charophytes</a:t>
            </a:r>
            <a:r>
              <a:rPr lang="en-US" sz="2000" dirty="0" smtClean="0"/>
              <a:t>; or </a:t>
            </a:r>
            <a:r>
              <a:rPr lang="en-US" sz="2000" dirty="0"/>
              <a:t>(3) bio-induced carbonate mud that precipitates in the water column. </a:t>
            </a:r>
            <a:endParaRPr lang="en-US" sz="2000" dirty="0" smtClean="0"/>
          </a:p>
          <a:p>
            <a:pPr algn="l" rtl="0"/>
            <a:r>
              <a:rPr lang="en-US" sz="2000" dirty="0" smtClean="0"/>
              <a:t>With </a:t>
            </a:r>
            <a:r>
              <a:rPr lang="en-US" sz="2000" dirty="0"/>
              <a:t>ample </a:t>
            </a:r>
            <a:r>
              <a:rPr lang="en-US" sz="2000" dirty="0" smtClean="0"/>
              <a:t>sunlight, </a:t>
            </a:r>
            <a:r>
              <a:rPr lang="en-US" sz="2000" dirty="0" err="1" smtClean="0"/>
              <a:t>charophytes</a:t>
            </a:r>
            <a:r>
              <a:rPr lang="en-US" sz="2000" dirty="0" smtClean="0"/>
              <a:t> </a:t>
            </a:r>
            <a:r>
              <a:rPr lang="en-US" sz="2000" dirty="0"/>
              <a:t>form dense carpets that cover the lower bench and slope. </a:t>
            </a:r>
            <a:endParaRPr lang="en-US" sz="2000" dirty="0" smtClean="0"/>
          </a:p>
          <a:p>
            <a:pPr algn="l" rtl="0"/>
            <a:r>
              <a:rPr lang="en-US" sz="2000" dirty="0" err="1" smtClean="0"/>
              <a:t>Oncoids</a:t>
            </a:r>
            <a:r>
              <a:rPr lang="en-US" sz="2000" dirty="0" smtClean="0"/>
              <a:t> (a) and </a:t>
            </a:r>
            <a:r>
              <a:rPr lang="en-US" sz="2000" dirty="0" err="1"/>
              <a:t>stromatolites</a:t>
            </a:r>
            <a:r>
              <a:rPr lang="en-US" sz="2000" dirty="0"/>
              <a:t> </a:t>
            </a:r>
            <a:r>
              <a:rPr lang="en-US" sz="2000" dirty="0" smtClean="0"/>
              <a:t>(b</a:t>
            </a:r>
            <a:r>
              <a:rPr lang="en-US" sz="2000" dirty="0"/>
              <a:t>, c) can be abundant in shallow, </a:t>
            </a:r>
            <a:r>
              <a:rPr lang="en-US" sz="2000" dirty="0" err="1"/>
              <a:t>nearshore</a:t>
            </a:r>
            <a:r>
              <a:rPr lang="en-US" sz="2000" dirty="0"/>
              <a:t> waters. </a:t>
            </a:r>
            <a:r>
              <a:rPr lang="en-US" sz="2000" dirty="0" smtClean="0"/>
              <a:t>Strandline </a:t>
            </a:r>
            <a:r>
              <a:rPr lang="en-US" sz="2000" dirty="0" err="1" smtClean="0"/>
              <a:t>facies</a:t>
            </a:r>
            <a:r>
              <a:rPr lang="en-US" sz="2000" dirty="0" smtClean="0"/>
              <a:t> </a:t>
            </a:r>
            <a:r>
              <a:rPr lang="en-US" sz="2000" dirty="0"/>
              <a:t>include </a:t>
            </a:r>
            <a:r>
              <a:rPr lang="en-US" sz="2000" dirty="0" err="1"/>
              <a:t>beachrock</a:t>
            </a:r>
            <a:r>
              <a:rPr lang="en-US" sz="2000" dirty="0"/>
              <a:t>, </a:t>
            </a:r>
            <a:r>
              <a:rPr lang="en-US" sz="2000" dirty="0" err="1"/>
              <a:t>palustrine</a:t>
            </a:r>
            <a:r>
              <a:rPr lang="en-US" sz="2000" dirty="0"/>
              <a:t> marshes, sand shoals and beaches, marl and </a:t>
            </a:r>
            <a:r>
              <a:rPr lang="en-US" sz="2000" dirty="0" err="1" smtClean="0"/>
              <a:t>micrite</a:t>
            </a:r>
            <a:r>
              <a:rPr lang="en-US" sz="2000" dirty="0"/>
              <a:t> </a:t>
            </a:r>
            <a:r>
              <a:rPr lang="en-US" sz="2000" dirty="0" smtClean="0"/>
              <a:t>benches</a:t>
            </a:r>
            <a:r>
              <a:rPr lang="en-US" sz="2000" dirty="0"/>
              <a:t>, marl and </a:t>
            </a:r>
            <a:r>
              <a:rPr lang="en-US" sz="2000" dirty="0" err="1"/>
              <a:t>micrite</a:t>
            </a:r>
            <a:r>
              <a:rPr lang="en-US" sz="2000" dirty="0"/>
              <a:t> ramps, or </a:t>
            </a:r>
            <a:r>
              <a:rPr lang="en-US" sz="2000" dirty="0" err="1"/>
              <a:t>microbialites</a:t>
            </a:r>
            <a:r>
              <a:rPr lang="en-US" sz="2000" dirty="0"/>
              <a:t> and microbial </a:t>
            </a:r>
            <a:r>
              <a:rPr lang="en-US" sz="2000" dirty="0" err="1"/>
              <a:t>bioherms</a:t>
            </a:r>
            <a:r>
              <a:rPr lang="en-US" sz="2000" dirty="0"/>
              <a:t>.</a:t>
            </a:r>
            <a:endParaRPr lang="en-US" sz="20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29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1851" y="1048813"/>
            <a:ext cx="3653408" cy="940027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1600" dirty="0" err="1" smtClean="0">
                <a:solidFill>
                  <a:srgbClr val="0E4384"/>
                </a:solidFill>
              </a:rPr>
              <a:t>Oncoids</a:t>
            </a:r>
            <a:r>
              <a:rPr lang="en-US" sz="1600" dirty="0" smtClean="0">
                <a:solidFill>
                  <a:srgbClr val="0E4384"/>
                </a:solidFill>
              </a:rPr>
              <a:t> (a) and </a:t>
            </a:r>
            <a:r>
              <a:rPr lang="en-US" sz="1600" dirty="0" err="1">
                <a:solidFill>
                  <a:srgbClr val="0E4384"/>
                </a:solidFill>
              </a:rPr>
              <a:t>stromatolites</a:t>
            </a:r>
            <a:r>
              <a:rPr lang="en-US" sz="1600" dirty="0">
                <a:solidFill>
                  <a:srgbClr val="0E4384"/>
                </a:solidFill>
              </a:rPr>
              <a:t> </a:t>
            </a:r>
            <a:r>
              <a:rPr lang="en-US" sz="1600" dirty="0" smtClean="0">
                <a:solidFill>
                  <a:srgbClr val="0E4384"/>
                </a:solidFill>
              </a:rPr>
              <a:t>(b, </a:t>
            </a:r>
            <a:r>
              <a:rPr lang="en-US" sz="1600" dirty="0">
                <a:solidFill>
                  <a:srgbClr val="0E4384"/>
                </a:solidFill>
              </a:rPr>
              <a:t>c) can be abundant in shallow, </a:t>
            </a:r>
            <a:r>
              <a:rPr lang="en-US" sz="1600" dirty="0" err="1">
                <a:solidFill>
                  <a:srgbClr val="0E4384"/>
                </a:solidFill>
              </a:rPr>
              <a:t>nearshore</a:t>
            </a:r>
            <a:r>
              <a:rPr lang="en-US" sz="1600" dirty="0">
                <a:solidFill>
                  <a:srgbClr val="0E4384"/>
                </a:solidFill>
              </a:rPr>
              <a:t> waters. </a:t>
            </a:r>
            <a:endParaRPr lang="en-US" sz="1600" dirty="0" smtClean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 smtClean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 smtClean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 smtClean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 smtClean="0">
              <a:solidFill>
                <a:srgbClr val="0E4384"/>
              </a:solidFill>
            </a:endParaRPr>
          </a:p>
          <a:p>
            <a:pPr marL="0" indent="0" algn="l" rtl="0">
              <a:buNone/>
            </a:pPr>
            <a:endParaRPr lang="en-US" sz="1600" dirty="0">
              <a:solidFill>
                <a:srgbClr val="0E43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33547" r="53301" b="39845"/>
          <a:stretch/>
        </p:blipFill>
        <p:spPr>
          <a:xfrm>
            <a:off x="-16963" y="4246488"/>
            <a:ext cx="3861313" cy="259417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t="59845" r="53301" b="9236"/>
          <a:stretch/>
        </p:blipFill>
        <p:spPr>
          <a:xfrm>
            <a:off x="5167759" y="4272088"/>
            <a:ext cx="3969320" cy="2593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943" y="3403527"/>
            <a:ext cx="3765500" cy="825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E4384"/>
                </a:solidFill>
                <a:latin typeface="+mj-lt"/>
              </a:rPr>
              <a:t>Stromatolites</a:t>
            </a:r>
            <a:r>
              <a:rPr lang="en-US" sz="1600" dirty="0">
                <a:solidFill>
                  <a:srgbClr val="0E4384"/>
                </a:solidFill>
                <a:latin typeface="+mj-lt"/>
              </a:rPr>
              <a:t> growing along shoreline area of Clifton Lake, </a:t>
            </a:r>
            <a:r>
              <a:rPr lang="en-US" sz="1600" dirty="0" smtClean="0">
                <a:solidFill>
                  <a:srgbClr val="0E4384"/>
                </a:solidFill>
                <a:latin typeface="+mj-lt"/>
              </a:rPr>
              <a:t>Australia. Foreground </a:t>
            </a:r>
            <a:r>
              <a:rPr lang="en-US" sz="1600" dirty="0">
                <a:solidFill>
                  <a:srgbClr val="0E4384"/>
                </a:solidFill>
                <a:latin typeface="+mj-lt"/>
              </a:rPr>
              <a:t>width 10 m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304" y="3431713"/>
            <a:ext cx="3886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4384"/>
                </a:solidFill>
                <a:latin typeface="LiberationSerif"/>
              </a:rPr>
              <a:t>Underwater view of margin of a growing </a:t>
            </a:r>
            <a:r>
              <a:rPr lang="en-US" dirty="0" err="1">
                <a:solidFill>
                  <a:srgbClr val="0E4384"/>
                </a:solidFill>
                <a:latin typeface="LiberationSerif"/>
              </a:rPr>
              <a:t>stromatolite</a:t>
            </a:r>
            <a:r>
              <a:rPr lang="en-US" dirty="0">
                <a:solidFill>
                  <a:srgbClr val="0E4384"/>
                </a:solidFill>
                <a:latin typeface="LiberationSerif"/>
              </a:rPr>
              <a:t>, </a:t>
            </a:r>
            <a:r>
              <a:rPr lang="en-US" dirty="0" smtClean="0">
                <a:solidFill>
                  <a:srgbClr val="0E4384"/>
                </a:solidFill>
                <a:latin typeface="LiberationSerif"/>
              </a:rPr>
              <a:t>Clifton Lake</a:t>
            </a:r>
            <a:r>
              <a:rPr lang="en-US" dirty="0">
                <a:solidFill>
                  <a:srgbClr val="0E4384"/>
                </a:solidFill>
                <a:latin typeface="LiberationSerif"/>
              </a:rPr>
              <a:t>, Australia. </a:t>
            </a:r>
            <a:r>
              <a:rPr lang="en-US" dirty="0" smtClean="0">
                <a:solidFill>
                  <a:srgbClr val="0E4384"/>
                </a:solidFill>
                <a:latin typeface="LiberationSerif"/>
              </a:rPr>
              <a:t>Image </a:t>
            </a:r>
            <a:r>
              <a:rPr lang="en-US" dirty="0">
                <a:solidFill>
                  <a:srgbClr val="0E4384"/>
                </a:solidFill>
                <a:latin typeface="LiberationSerif"/>
              </a:rPr>
              <a:t>width 50 cm.</a:t>
            </a:r>
            <a:endParaRPr lang="en-US" dirty="0">
              <a:solidFill>
                <a:srgbClr val="0E4384"/>
              </a:solidFill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1640" r="53143" b="65646"/>
          <a:stretch/>
        </p:blipFill>
        <p:spPr>
          <a:xfrm>
            <a:off x="5824711" y="836712"/>
            <a:ext cx="3312368" cy="266429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5508104" y="1191368"/>
            <a:ext cx="432048" cy="360749"/>
          </a:xfrm>
          <a:prstGeom prst="rightArrow">
            <a:avLst>
              <a:gd name="adj1" fmla="val 57862"/>
              <a:gd name="adj2" fmla="val 716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31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2000" dirty="0"/>
              <a:t>Strandline </a:t>
            </a:r>
            <a:r>
              <a:rPr lang="en-US" sz="2000" dirty="0" err="1"/>
              <a:t>facies</a:t>
            </a:r>
            <a:r>
              <a:rPr lang="en-US" sz="2000" dirty="0"/>
              <a:t> include </a:t>
            </a:r>
            <a:r>
              <a:rPr lang="en-US" sz="2000" dirty="0" err="1"/>
              <a:t>beachrock</a:t>
            </a:r>
            <a:r>
              <a:rPr lang="en-US" sz="2000" dirty="0"/>
              <a:t>, </a:t>
            </a:r>
            <a:r>
              <a:rPr lang="en-US" sz="2000" dirty="0" err="1"/>
              <a:t>palustrine</a:t>
            </a:r>
            <a:r>
              <a:rPr lang="en-US" sz="2000" dirty="0"/>
              <a:t> marshes, sand shoals and beaches, marl and </a:t>
            </a:r>
            <a:r>
              <a:rPr lang="en-US" sz="2000" dirty="0" err="1"/>
              <a:t>micrite</a:t>
            </a:r>
            <a:r>
              <a:rPr lang="en-US" sz="2000" dirty="0"/>
              <a:t> benches, marl and </a:t>
            </a:r>
            <a:r>
              <a:rPr lang="en-US" sz="2000" dirty="0" err="1"/>
              <a:t>micrite</a:t>
            </a:r>
            <a:r>
              <a:rPr lang="en-US" sz="2000" dirty="0"/>
              <a:t> ramps, or </a:t>
            </a:r>
            <a:r>
              <a:rPr lang="en-US" sz="2000" dirty="0" err="1"/>
              <a:t>microbialites</a:t>
            </a:r>
            <a:r>
              <a:rPr lang="en-US" sz="2000" dirty="0"/>
              <a:t> and microbial </a:t>
            </a:r>
            <a:r>
              <a:rPr lang="en-US" sz="2000" dirty="0" err="1"/>
              <a:t>bioherms</a:t>
            </a:r>
            <a:r>
              <a:rPr lang="en-US" sz="2000" dirty="0" smtClean="0"/>
              <a:t>.</a:t>
            </a:r>
          </a:p>
          <a:p>
            <a:pPr marL="400050" lvl="1" indent="0" algn="l" rtl="0">
              <a:buNone/>
            </a:pPr>
            <a:r>
              <a:rPr lang="en-US" sz="2000" i="1" dirty="0" err="1">
                <a:solidFill>
                  <a:srgbClr val="7030A0"/>
                </a:solidFill>
              </a:rPr>
              <a:t>Beachrock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1" indent="-342900" algn="l" rtl="0"/>
            <a:r>
              <a:rPr lang="en-US" sz="2000" dirty="0" smtClean="0"/>
              <a:t>This </a:t>
            </a:r>
            <a:r>
              <a:rPr lang="en-US" sz="2000" dirty="0"/>
              <a:t>limestone forms as sheets of </a:t>
            </a:r>
            <a:r>
              <a:rPr lang="en-US" sz="2000" dirty="0" err="1"/>
              <a:t>lithified</a:t>
            </a:r>
            <a:r>
              <a:rPr lang="en-US" sz="2000" dirty="0"/>
              <a:t> sediment that accumulated as </a:t>
            </a:r>
            <a:r>
              <a:rPr lang="en-US" sz="2000" dirty="0" smtClean="0"/>
              <a:t>older deposits </a:t>
            </a:r>
            <a:r>
              <a:rPr lang="en-US" sz="2000" dirty="0"/>
              <a:t>along the shoreline, cemented by calcite and aragonite (Figure 8.7). </a:t>
            </a:r>
            <a:endParaRPr lang="en-US" sz="2000" dirty="0" smtClean="0"/>
          </a:p>
          <a:p>
            <a:pPr lvl="1" indent="-342900" algn="l" rtl="0"/>
            <a:r>
              <a:rPr lang="en-US" sz="2000" dirty="0" err="1" smtClean="0"/>
              <a:t>Beachrock</a:t>
            </a:r>
            <a:r>
              <a:rPr lang="en-US" sz="2000" dirty="0" smtClean="0"/>
              <a:t> typically </a:t>
            </a:r>
            <a:r>
              <a:rPr lang="en-US" sz="2000" dirty="0"/>
              <a:t>develops with the lowering of lake levels and is usually associated with the </a:t>
            </a:r>
            <a:r>
              <a:rPr lang="en-US" sz="2000" dirty="0" smtClean="0"/>
              <a:t>input of </a:t>
            </a:r>
            <a:r>
              <a:rPr lang="en-US" sz="2000" dirty="0"/>
              <a:t>groundwater along the lake margins.</a:t>
            </a:r>
            <a:endParaRPr lang="en-US" sz="2000" b="1" i="1" dirty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99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4440" r="14511" b="13330"/>
          <a:stretch/>
        </p:blipFill>
        <p:spPr>
          <a:xfrm>
            <a:off x="1475656" y="836712"/>
            <a:ext cx="6407698" cy="55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75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 algn="l" rtl="0">
              <a:buNone/>
            </a:pPr>
            <a:r>
              <a:rPr lang="en-US" sz="2000" i="1" dirty="0" err="1">
                <a:solidFill>
                  <a:srgbClr val="7030A0"/>
                </a:solidFill>
              </a:rPr>
              <a:t>Palustrine</a:t>
            </a:r>
            <a:r>
              <a:rPr lang="en-US" sz="2000" i="1" dirty="0">
                <a:solidFill>
                  <a:srgbClr val="7030A0"/>
                </a:solidFill>
              </a:rPr>
              <a:t> marsh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1" algn="l" rtl="0"/>
            <a:r>
              <a:rPr lang="en-US" sz="2000" dirty="0" smtClean="0"/>
              <a:t>These </a:t>
            </a:r>
            <a:r>
              <a:rPr lang="en-US" sz="2000" dirty="0"/>
              <a:t>marshes, found around lake margins, are subject to </a:t>
            </a:r>
            <a:r>
              <a:rPr lang="en-US" sz="2000" dirty="0" smtClean="0"/>
              <a:t>highly variable </a:t>
            </a:r>
            <a:r>
              <a:rPr lang="en-US" sz="2000" dirty="0"/>
              <a:t>environmental conditions (Figure 8.8</a:t>
            </a:r>
            <a:r>
              <a:rPr lang="en-US" sz="2000" dirty="0" smtClean="0"/>
              <a:t>).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24442"/>
          <a:stretch/>
        </p:blipFill>
        <p:spPr>
          <a:xfrm>
            <a:off x="209550" y="2485158"/>
            <a:ext cx="872490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55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 algn="l" rtl="0">
              <a:buNone/>
            </a:pPr>
            <a:r>
              <a:rPr lang="en-US" sz="2000" i="1" dirty="0" err="1">
                <a:solidFill>
                  <a:srgbClr val="7030A0"/>
                </a:solidFill>
              </a:rPr>
              <a:t>Palustrine</a:t>
            </a:r>
            <a:r>
              <a:rPr lang="en-US" sz="2000" i="1" dirty="0">
                <a:solidFill>
                  <a:srgbClr val="7030A0"/>
                </a:solidFill>
              </a:rPr>
              <a:t> marsh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1" algn="l" rtl="0"/>
            <a:r>
              <a:rPr lang="en-US" sz="2000" dirty="0" smtClean="0"/>
              <a:t>Deposits are muddy and include </a:t>
            </a:r>
            <a:r>
              <a:rPr lang="en-US" sz="2000" dirty="0" err="1" smtClean="0"/>
              <a:t>pedoturbation</a:t>
            </a:r>
            <a:r>
              <a:rPr lang="en-US" sz="2000" dirty="0" smtClean="0"/>
              <a:t> (disturbance of the soil by burrowing animals), various </a:t>
            </a:r>
            <a:r>
              <a:rPr lang="en-US" sz="2000" dirty="0" err="1" smtClean="0"/>
              <a:t>diagenetic</a:t>
            </a:r>
            <a:r>
              <a:rPr lang="en-US" sz="2000" dirty="0" smtClean="0"/>
              <a:t> fabrics that develop as a result of </a:t>
            </a:r>
            <a:r>
              <a:rPr lang="en-US" sz="2000" dirty="0" err="1" smtClean="0"/>
              <a:t>subaerial</a:t>
            </a:r>
            <a:r>
              <a:rPr lang="en-US" sz="2000" dirty="0" smtClean="0"/>
              <a:t> exposure (e.g., teepee structures - Figure 8.9) </a:t>
            </a:r>
            <a:r>
              <a:rPr lang="en-US" sz="2000" dirty="0" err="1" smtClean="0"/>
              <a:t>brecciation</a:t>
            </a:r>
            <a:r>
              <a:rPr lang="en-US" sz="2000" dirty="0" smtClean="0"/>
              <a:t>, </a:t>
            </a:r>
            <a:r>
              <a:rPr lang="en-US" sz="2000" dirty="0" err="1" smtClean="0"/>
              <a:t>rhizoliths</a:t>
            </a:r>
            <a:r>
              <a:rPr lang="en-US" sz="2000" dirty="0" smtClean="0"/>
              <a:t>, </a:t>
            </a:r>
            <a:r>
              <a:rPr lang="en-US" sz="2000" dirty="0" err="1" smtClean="0"/>
              <a:t>sparmicrite</a:t>
            </a:r>
            <a:r>
              <a:rPr lang="en-US" sz="2000" dirty="0" smtClean="0"/>
              <a:t>, and peats and coals.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6663" r="14511" b="15553"/>
          <a:stretch/>
        </p:blipFill>
        <p:spPr>
          <a:xfrm>
            <a:off x="4401344" y="3106886"/>
            <a:ext cx="4608512" cy="3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0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2000" i="1" dirty="0">
                <a:solidFill>
                  <a:srgbClr val="7030A0"/>
                </a:solidFill>
              </a:rPr>
              <a:t>Shoals and beaches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1" algn="l" rtl="0"/>
            <a:r>
              <a:rPr lang="en-US" sz="2000" dirty="0" smtClean="0"/>
              <a:t>Coarse-grained </a:t>
            </a:r>
            <a:r>
              <a:rPr lang="en-US" sz="2000" dirty="0" err="1"/>
              <a:t>ooids</a:t>
            </a:r>
            <a:r>
              <a:rPr lang="en-US" sz="2000" dirty="0"/>
              <a:t> or </a:t>
            </a:r>
            <a:r>
              <a:rPr lang="en-US" sz="2000" dirty="0" err="1" smtClean="0"/>
              <a:t>biofragments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exhibit ripple cross-laminations or low-angle cross-stratification. Shell coquinas </a:t>
            </a:r>
            <a:r>
              <a:rPr lang="en-US" sz="2000" dirty="0" smtClean="0"/>
              <a:t>can be </a:t>
            </a:r>
            <a:r>
              <a:rPr lang="en-US" sz="2000" dirty="0"/>
              <a:t>composed of </a:t>
            </a:r>
            <a:r>
              <a:rPr lang="en-US" sz="2000" dirty="0" err="1"/>
              <a:t>ostracods</a:t>
            </a:r>
            <a:r>
              <a:rPr lang="en-US" sz="2000" dirty="0"/>
              <a:t>, bivalves (Figure 8.10), and gastropods.</a:t>
            </a:r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7775" r="14511" b="15552"/>
          <a:stretch/>
        </p:blipFill>
        <p:spPr>
          <a:xfrm>
            <a:off x="3779785" y="2798701"/>
            <a:ext cx="5059415" cy="40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27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dirty="0">
                <a:solidFill>
                  <a:schemeClr val="accent1"/>
                </a:solidFill>
                <a:latin typeface="LiberationSerif"/>
              </a:rPr>
              <a:t>Carbonate depositional systems occur on land, across shallow marine settings, and onto the deep sea or basin </a:t>
            </a:r>
            <a:r>
              <a:rPr lang="en-US" dirty="0" smtClean="0">
                <a:solidFill>
                  <a:schemeClr val="accent1"/>
                </a:solidFill>
                <a:latin typeface="LiberationSerif"/>
              </a:rPr>
              <a:t>floor.</a:t>
            </a:r>
          </a:p>
          <a:p>
            <a:pPr marL="0" indent="0"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1. Terrestrial systems</a:t>
            </a:r>
          </a:p>
          <a:p>
            <a:pPr marL="0" indent="0"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2. Strandline systems</a:t>
            </a:r>
          </a:p>
          <a:p>
            <a:pPr marL="0" indent="0"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3. Marine </a:t>
            </a:r>
            <a:r>
              <a:rPr lang="en-US" b="1" dirty="0">
                <a:solidFill>
                  <a:srgbClr val="FF0000"/>
                </a:solidFill>
              </a:rPr>
              <a:t>systems</a:t>
            </a:r>
            <a:endParaRPr lang="en-US" dirty="0">
              <a:solidFill>
                <a:srgbClr val="FF0000"/>
              </a:solidFill>
            </a:endParaRPr>
          </a:p>
          <a:p>
            <a:pPr algn="l" rt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3324132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41439" y="1006474"/>
            <a:ext cx="4403204" cy="51355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000" i="1" dirty="0">
                <a:solidFill>
                  <a:srgbClr val="7030A0"/>
                </a:solidFill>
              </a:rPr>
              <a:t>Marl-</a:t>
            </a:r>
            <a:r>
              <a:rPr lang="en-US" sz="2000" i="1" dirty="0" err="1">
                <a:solidFill>
                  <a:srgbClr val="7030A0"/>
                </a:solidFill>
              </a:rPr>
              <a:t>micrite</a:t>
            </a:r>
            <a:r>
              <a:rPr lang="en-US" sz="2000" i="1" dirty="0">
                <a:solidFill>
                  <a:srgbClr val="7030A0"/>
                </a:solidFill>
              </a:rPr>
              <a:t> benches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1" indent="-342900" algn="l" rtl="0"/>
            <a:r>
              <a:rPr lang="en-US" sz="2000" dirty="0" smtClean="0"/>
              <a:t>Sediments </a:t>
            </a:r>
            <a:r>
              <a:rPr lang="en-US" sz="2000" dirty="0"/>
              <a:t>are predominantly fine-grained marls and silts </a:t>
            </a:r>
            <a:r>
              <a:rPr lang="en-US" sz="2000" dirty="0" smtClean="0"/>
              <a:t>with grains </a:t>
            </a:r>
            <a:r>
              <a:rPr lang="en-US" sz="2000" dirty="0"/>
              <a:t>derived from </a:t>
            </a:r>
            <a:r>
              <a:rPr lang="en-US" sz="2000" dirty="0" err="1"/>
              <a:t>charophytes</a:t>
            </a:r>
            <a:r>
              <a:rPr lang="en-US" sz="2000" dirty="0"/>
              <a:t>, mollusks, </a:t>
            </a:r>
            <a:r>
              <a:rPr lang="en-US" sz="2000" dirty="0" err="1"/>
              <a:t>ostracods</a:t>
            </a:r>
            <a:r>
              <a:rPr lang="en-US" sz="2000" dirty="0"/>
              <a:t>, and plant material (Figure 8.11).</a:t>
            </a:r>
          </a:p>
          <a:p>
            <a:pPr lvl="1" indent="-342900" algn="l" rtl="0"/>
            <a:r>
              <a:rPr lang="en-US" sz="2000" dirty="0" err="1"/>
              <a:t>Oncoids</a:t>
            </a:r>
            <a:r>
              <a:rPr lang="en-US" sz="2000" dirty="0"/>
              <a:t>, </a:t>
            </a:r>
            <a:r>
              <a:rPr lang="en-US" sz="2000" dirty="0" err="1"/>
              <a:t>ooids</a:t>
            </a:r>
            <a:r>
              <a:rPr lang="en-US" sz="2000" dirty="0"/>
              <a:t>, and </a:t>
            </a:r>
            <a:r>
              <a:rPr lang="en-US" sz="2000" dirty="0" err="1"/>
              <a:t>microbialites</a:t>
            </a:r>
            <a:r>
              <a:rPr lang="en-US" sz="2000" dirty="0"/>
              <a:t> can be numerous, whereas </a:t>
            </a:r>
            <a:r>
              <a:rPr lang="en-US" sz="2000" dirty="0" err="1"/>
              <a:t>bioturbation</a:t>
            </a:r>
            <a:r>
              <a:rPr lang="en-US" sz="2000" dirty="0"/>
              <a:t> is ubiquitous.</a:t>
            </a:r>
          </a:p>
          <a:p>
            <a:pPr lvl="1" indent="-342900" algn="l" rtl="0"/>
            <a:r>
              <a:rPr lang="en-US" sz="2000" dirty="0"/>
              <a:t>Sediment gravity flow deposits including </a:t>
            </a:r>
            <a:r>
              <a:rPr lang="en-US" sz="2000" dirty="0" err="1"/>
              <a:t>turbidites</a:t>
            </a:r>
            <a:r>
              <a:rPr lang="en-US" sz="2000" dirty="0"/>
              <a:t> are common on slopes.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5551" r="14511" b="13330"/>
          <a:stretch/>
        </p:blipFill>
        <p:spPr>
          <a:xfrm>
            <a:off x="0" y="2452288"/>
            <a:ext cx="4741439" cy="40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79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i="1" dirty="0">
                <a:solidFill>
                  <a:srgbClr val="7030A0"/>
                </a:solidFill>
              </a:rPr>
              <a:t>Marl-</a:t>
            </a:r>
            <a:r>
              <a:rPr lang="en-US" i="1" dirty="0" err="1">
                <a:solidFill>
                  <a:srgbClr val="7030A0"/>
                </a:solidFill>
              </a:rPr>
              <a:t>micrite</a:t>
            </a:r>
            <a:r>
              <a:rPr lang="en-US" i="1" dirty="0">
                <a:solidFill>
                  <a:srgbClr val="7030A0"/>
                </a:solidFill>
              </a:rPr>
              <a:t> ramps</a:t>
            </a:r>
            <a:r>
              <a:rPr lang="en-US" dirty="0">
                <a:solidFill>
                  <a:srgbClr val="7030A0"/>
                </a:solidFill>
              </a:rPr>
              <a:t>: </a:t>
            </a:r>
            <a:endParaRPr lang="en-US" dirty="0" smtClean="0">
              <a:solidFill>
                <a:srgbClr val="7030A0"/>
              </a:solidFill>
            </a:endParaRPr>
          </a:p>
          <a:p>
            <a:pPr lvl="1" algn="l" rtl="0"/>
            <a:r>
              <a:rPr lang="en-US" sz="2000" dirty="0" smtClean="0"/>
              <a:t>Typical </a:t>
            </a:r>
            <a:r>
              <a:rPr lang="en-US" sz="2000" dirty="0"/>
              <a:t>sediments include </a:t>
            </a:r>
            <a:r>
              <a:rPr lang="en-US" sz="2000" dirty="0" err="1"/>
              <a:t>structureless</a:t>
            </a:r>
            <a:r>
              <a:rPr lang="en-US" sz="2000" dirty="0"/>
              <a:t> fine-grained </a:t>
            </a:r>
            <a:r>
              <a:rPr lang="en-US" sz="2000" dirty="0" smtClean="0"/>
              <a:t>carbonates, silts</a:t>
            </a:r>
            <a:r>
              <a:rPr lang="en-US" sz="2000" dirty="0"/>
              <a:t>, and sands with associated </a:t>
            </a:r>
            <a:r>
              <a:rPr lang="en-US" sz="2000" dirty="0" err="1"/>
              <a:t>biofragments</a:t>
            </a:r>
            <a:r>
              <a:rPr lang="en-US" sz="2000" dirty="0"/>
              <a:t>, local coquinas, </a:t>
            </a:r>
            <a:r>
              <a:rPr lang="en-US" sz="2000" dirty="0" err="1"/>
              <a:t>ooids</a:t>
            </a:r>
            <a:r>
              <a:rPr lang="en-US" sz="2000" dirty="0"/>
              <a:t>, </a:t>
            </a:r>
            <a:r>
              <a:rPr lang="en-US" sz="2000" dirty="0" err="1"/>
              <a:t>oncoids</a:t>
            </a:r>
            <a:r>
              <a:rPr lang="en-US" sz="2000" dirty="0"/>
              <a:t>, </a:t>
            </a:r>
            <a:r>
              <a:rPr lang="en-US" sz="2000" dirty="0" err="1" smtClean="0"/>
              <a:t>charophytes</a:t>
            </a:r>
            <a:r>
              <a:rPr lang="en-US" sz="2000" dirty="0" smtClean="0"/>
              <a:t>, </a:t>
            </a:r>
            <a:r>
              <a:rPr lang="en-US" sz="2000" dirty="0" err="1" smtClean="0"/>
              <a:t>intraclasts</a:t>
            </a:r>
            <a:r>
              <a:rPr lang="en-US" sz="2000" dirty="0"/>
              <a:t>, and plant material; </a:t>
            </a:r>
            <a:r>
              <a:rPr lang="en-US" sz="2000" dirty="0" err="1"/>
              <a:t>microbialites</a:t>
            </a:r>
            <a:r>
              <a:rPr lang="en-US" sz="2000" dirty="0"/>
              <a:t> are locally conspicuous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98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i="1" dirty="0" err="1" smtClean="0">
                <a:solidFill>
                  <a:srgbClr val="7030A0"/>
                </a:solidFill>
              </a:rPr>
              <a:t>Microbialites-bioherms</a:t>
            </a:r>
            <a:r>
              <a:rPr lang="en-US" dirty="0">
                <a:solidFill>
                  <a:srgbClr val="7030A0"/>
                </a:solidFill>
              </a:rPr>
              <a:t>: </a:t>
            </a:r>
            <a:endParaRPr lang="en-US" dirty="0" smtClean="0">
              <a:solidFill>
                <a:srgbClr val="7030A0"/>
              </a:solidFill>
            </a:endParaRPr>
          </a:p>
          <a:p>
            <a:pPr lvl="1" indent="-342900" algn="l" rtl="0"/>
            <a:r>
              <a:rPr lang="en-US" sz="2000" dirty="0" smtClean="0"/>
              <a:t>Microbial </a:t>
            </a:r>
            <a:r>
              <a:rPr lang="en-US" sz="2000" dirty="0"/>
              <a:t>buildups constructed by algae and bacteria can be </a:t>
            </a:r>
            <a:r>
              <a:rPr lang="en-US" sz="2000" dirty="0" smtClean="0"/>
              <a:t>up to </a:t>
            </a:r>
            <a:r>
              <a:rPr lang="en-US" sz="2000" dirty="0"/>
              <a:t>decimeters in scale and sub-hemispherical, </a:t>
            </a:r>
            <a:r>
              <a:rPr lang="en-US" sz="2000" dirty="0" err="1"/>
              <a:t>domal</a:t>
            </a:r>
            <a:r>
              <a:rPr lang="en-US" sz="2000" dirty="0"/>
              <a:t>, bushy, columnar, or crust-like </a:t>
            </a:r>
            <a:r>
              <a:rPr lang="en-US" sz="2000" dirty="0" smtClean="0"/>
              <a:t>in morphology </a:t>
            </a:r>
            <a:r>
              <a:rPr lang="en-US" sz="2000" dirty="0"/>
              <a:t>(Figure 8.12).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7775" r="14511" b="15552"/>
          <a:stretch/>
        </p:blipFill>
        <p:spPr>
          <a:xfrm>
            <a:off x="3275856" y="2715994"/>
            <a:ext cx="5153388" cy="41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>
                <a:solidFill>
                  <a:srgbClr val="FF0000"/>
                </a:solidFill>
              </a:rPr>
              <a:t>Lake center and pelagic environments</a:t>
            </a:r>
          </a:p>
          <a:p>
            <a:pPr algn="l" rtl="0"/>
            <a:r>
              <a:rPr lang="en-US" sz="2000" dirty="0"/>
              <a:t>The central parts of perennial lake floors, beyond the influence of shoreline processes, </a:t>
            </a:r>
            <a:r>
              <a:rPr lang="en-US" sz="2000" dirty="0" smtClean="0"/>
              <a:t>are usually </a:t>
            </a:r>
            <a:r>
              <a:rPr lang="en-US" sz="2000" dirty="0"/>
              <a:t>covered with </a:t>
            </a:r>
            <a:r>
              <a:rPr lang="en-US" sz="2000" dirty="0" err="1"/>
              <a:t>allochthonous</a:t>
            </a:r>
            <a:r>
              <a:rPr lang="en-US" sz="2000" dirty="0"/>
              <a:t> or autochthonous fine-grained sediment. Water depth </a:t>
            </a:r>
            <a:r>
              <a:rPr lang="en-US" sz="2000" dirty="0" smtClean="0"/>
              <a:t>exerts a </a:t>
            </a:r>
            <a:r>
              <a:rPr lang="en-US" sz="2000" dirty="0"/>
              <a:t>critical control over sediment generation and accumulation. All of the lake floor in </a:t>
            </a:r>
            <a:r>
              <a:rPr lang="en-US" sz="2000" dirty="0" smtClean="0"/>
              <a:t>shallow lacustrine </a:t>
            </a:r>
            <a:r>
              <a:rPr lang="en-US" sz="2000" dirty="0"/>
              <a:t>systems can lie within the photic zone with plants covering the entire </a:t>
            </a:r>
            <a:r>
              <a:rPr lang="en-US" sz="2000" dirty="0" smtClean="0"/>
              <a:t>sediment surface</a:t>
            </a:r>
            <a:r>
              <a:rPr lang="en-US" sz="2000" dirty="0"/>
              <a:t>. The sediment floor in deep lakes will lie below the photic zone where dark and </a:t>
            </a:r>
            <a:r>
              <a:rPr lang="en-US" sz="2000" dirty="0" smtClean="0"/>
              <a:t>even anoxic </a:t>
            </a:r>
            <a:r>
              <a:rPr lang="en-US" sz="2000" dirty="0"/>
              <a:t>conditions can prevail. 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03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>
                <a:solidFill>
                  <a:srgbClr val="FF0000"/>
                </a:solidFill>
              </a:rPr>
              <a:t>Lake center and pelagic environments</a:t>
            </a:r>
          </a:p>
          <a:p>
            <a:pPr algn="l" rtl="0"/>
            <a:r>
              <a:rPr lang="en-US" sz="2000" dirty="0"/>
              <a:t>The combination of low water temperature and low oxygen levels in some lakes can lead to carbonate </a:t>
            </a:r>
            <a:r>
              <a:rPr lang="en-US" sz="2000" dirty="0" err="1"/>
              <a:t>undersaturation</a:t>
            </a:r>
            <a:r>
              <a:rPr lang="en-US" sz="2000" dirty="0"/>
              <a:t> and dissolution</a:t>
            </a:r>
            <a:r>
              <a:rPr lang="en-US" sz="2000" dirty="0" smtClean="0"/>
              <a:t>.</a:t>
            </a:r>
          </a:p>
          <a:p>
            <a:pPr algn="l" rtl="0"/>
            <a:r>
              <a:rPr lang="en-US" sz="2000" dirty="0" smtClean="0"/>
              <a:t>Deep </a:t>
            </a:r>
            <a:r>
              <a:rPr lang="en-US" sz="2000" dirty="0"/>
              <a:t>lake sediments come from many different sources, including </a:t>
            </a:r>
            <a:endParaRPr lang="en-US" sz="2000" dirty="0" smtClean="0"/>
          </a:p>
          <a:p>
            <a:pPr lvl="1" indent="-342900" algn="l" rtl="0"/>
            <a:r>
              <a:rPr lang="en-US" sz="2000" dirty="0" smtClean="0"/>
              <a:t>(</a:t>
            </a:r>
            <a:r>
              <a:rPr lang="en-US" sz="1800" dirty="0"/>
              <a:t>1) skeletal grains derived from </a:t>
            </a:r>
            <a:r>
              <a:rPr lang="en-US" sz="1800" dirty="0" err="1"/>
              <a:t>ostracods</a:t>
            </a:r>
            <a:r>
              <a:rPr lang="en-US" sz="1800" dirty="0"/>
              <a:t>, bivalves, gastropods, or </a:t>
            </a:r>
            <a:r>
              <a:rPr lang="en-US" sz="1800" dirty="0" err="1"/>
              <a:t>charophyte</a:t>
            </a:r>
            <a:r>
              <a:rPr lang="en-US" sz="1800" dirty="0"/>
              <a:t> debris</a:t>
            </a:r>
            <a:r>
              <a:rPr lang="en-US" sz="1800" dirty="0" smtClean="0"/>
              <a:t>;</a:t>
            </a:r>
          </a:p>
          <a:p>
            <a:pPr lvl="1" indent="-342900" algn="l" rtl="0"/>
            <a:r>
              <a:rPr lang="en-US" sz="1800" dirty="0" smtClean="0"/>
              <a:t>(</a:t>
            </a:r>
            <a:r>
              <a:rPr lang="en-US" sz="1800" dirty="0"/>
              <a:t>2) detrital grains from </a:t>
            </a:r>
            <a:r>
              <a:rPr lang="en-US" sz="1800" dirty="0" smtClean="0"/>
              <a:t>the catchment </a:t>
            </a:r>
            <a:r>
              <a:rPr lang="en-US" sz="1800" dirty="0"/>
              <a:t>area; and </a:t>
            </a:r>
            <a:endParaRPr lang="en-US" sz="1800" dirty="0" smtClean="0"/>
          </a:p>
          <a:p>
            <a:pPr lvl="1" indent="-342900" algn="l" rtl="0"/>
            <a:r>
              <a:rPr lang="en-US" sz="1800" dirty="0" smtClean="0"/>
              <a:t>(</a:t>
            </a:r>
            <a:r>
              <a:rPr lang="en-US" sz="1800" dirty="0"/>
              <a:t>3) bio-induced calcite and aragonite precipitation. </a:t>
            </a:r>
            <a:endParaRPr lang="en-US" sz="1800" dirty="0" smtClean="0"/>
          </a:p>
          <a:p>
            <a:pPr algn="l" rtl="0"/>
            <a:r>
              <a:rPr lang="en-US" sz="2000" dirty="0" smtClean="0"/>
              <a:t>The </a:t>
            </a:r>
            <a:r>
              <a:rPr lang="en-US" sz="2000" dirty="0"/>
              <a:t>precipitation </a:t>
            </a:r>
            <a:r>
              <a:rPr lang="en-US" sz="2000" dirty="0" smtClean="0"/>
              <a:t>of aragonite </a:t>
            </a:r>
            <a:r>
              <a:rPr lang="en-US" sz="2000" dirty="0"/>
              <a:t>as opposed to calcite is largely determined by: </a:t>
            </a:r>
            <a:endParaRPr lang="en-US" sz="2000" dirty="0" smtClean="0"/>
          </a:p>
          <a:p>
            <a:pPr lvl="1" algn="l" rtl="0"/>
            <a:r>
              <a:rPr lang="en-US" sz="1800" dirty="0" smtClean="0"/>
              <a:t>(</a:t>
            </a:r>
            <a:r>
              <a:rPr lang="en-US" sz="1800" dirty="0"/>
              <a:t>1) ambient water temperature; </a:t>
            </a:r>
            <a:endParaRPr lang="en-US" sz="1800" dirty="0" smtClean="0"/>
          </a:p>
          <a:p>
            <a:pPr lvl="1" algn="l" rtl="0"/>
            <a:r>
              <a:rPr lang="en-US" sz="1800" dirty="0" smtClean="0"/>
              <a:t>(2) Mg</a:t>
            </a:r>
            <a:r>
              <a:rPr lang="en-US" sz="1800" dirty="0"/>
              <a:t>: </a:t>
            </a:r>
            <a:r>
              <a:rPr lang="en-US" sz="1800" dirty="0" err="1"/>
              <a:t>Ca</a:t>
            </a:r>
            <a:r>
              <a:rPr lang="en-US" sz="1800" dirty="0"/>
              <a:t> ratio of the water; </a:t>
            </a:r>
            <a:endParaRPr lang="en-US" sz="1800" dirty="0" smtClean="0"/>
          </a:p>
          <a:p>
            <a:pPr lvl="1" algn="l" rtl="0"/>
            <a:r>
              <a:rPr lang="en-US" sz="1800" dirty="0" smtClean="0"/>
              <a:t>(</a:t>
            </a:r>
            <a:r>
              <a:rPr lang="en-US" sz="1800" dirty="0"/>
              <a:t>3) dissolved organic matter; and </a:t>
            </a:r>
            <a:endParaRPr lang="en-US" sz="1800" dirty="0" smtClean="0"/>
          </a:p>
          <a:p>
            <a:pPr lvl="1" algn="l" rtl="0"/>
            <a:r>
              <a:rPr lang="en-US" sz="1800" dirty="0" smtClean="0"/>
              <a:t>(</a:t>
            </a:r>
            <a:r>
              <a:rPr lang="en-US" sz="1800" dirty="0"/>
              <a:t>4) carbonate </a:t>
            </a:r>
            <a:r>
              <a:rPr lang="en-US" sz="1800" dirty="0" err="1" smtClean="0"/>
              <a:t>supersaturation</a:t>
            </a:r>
            <a:r>
              <a:rPr lang="en-US" sz="1800" dirty="0" smtClean="0"/>
              <a:t> levels</a:t>
            </a:r>
            <a:r>
              <a:rPr lang="en-US" sz="1800" dirty="0"/>
              <a:t>.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29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>
                <a:solidFill>
                  <a:srgbClr val="FF0000"/>
                </a:solidFill>
              </a:rPr>
              <a:t>Lake center and pelagic environments</a:t>
            </a:r>
          </a:p>
          <a:p>
            <a:pPr algn="l" rtl="0"/>
            <a:r>
              <a:rPr lang="en-US" sz="2000" dirty="0"/>
              <a:t>Limestone </a:t>
            </a:r>
            <a:r>
              <a:rPr lang="en-US" sz="2000" dirty="0" err="1"/>
              <a:t>facies</a:t>
            </a:r>
            <a:r>
              <a:rPr lang="en-US" sz="2000" dirty="0"/>
              <a:t> of lake center and pelagic </a:t>
            </a:r>
            <a:r>
              <a:rPr lang="en-US" sz="2000" dirty="0" smtClean="0"/>
              <a:t>environments </a:t>
            </a:r>
            <a:r>
              <a:rPr lang="en-US" sz="2000" dirty="0"/>
              <a:t>are </a:t>
            </a:r>
            <a:r>
              <a:rPr lang="en-US" sz="2000" dirty="0" err="1"/>
              <a:t>structureless</a:t>
            </a:r>
            <a:r>
              <a:rPr lang="en-US" sz="2000" dirty="0"/>
              <a:t>, laminated, </a:t>
            </a:r>
            <a:r>
              <a:rPr lang="en-US" sz="2000" dirty="0" smtClean="0"/>
              <a:t>and transported</a:t>
            </a:r>
            <a:r>
              <a:rPr lang="en-US" sz="2000" dirty="0"/>
              <a:t>.</a:t>
            </a:r>
          </a:p>
          <a:p>
            <a:pPr marL="400050" lvl="1" indent="0" algn="l" rtl="0">
              <a:buNone/>
            </a:pPr>
            <a:r>
              <a:rPr lang="en-US" sz="2000" i="1" dirty="0">
                <a:solidFill>
                  <a:srgbClr val="7030A0"/>
                </a:solidFill>
              </a:rPr>
              <a:t>Massive (</a:t>
            </a:r>
            <a:r>
              <a:rPr lang="en-US" sz="2000" i="1" dirty="0" err="1">
                <a:solidFill>
                  <a:srgbClr val="7030A0"/>
                </a:solidFill>
              </a:rPr>
              <a:t>structureless</a:t>
            </a:r>
            <a:r>
              <a:rPr lang="en-US" sz="2000" i="1" dirty="0">
                <a:solidFill>
                  <a:srgbClr val="7030A0"/>
                </a:solidFill>
              </a:rPr>
              <a:t>) </a:t>
            </a:r>
            <a:r>
              <a:rPr lang="en-US" sz="2000" i="1" dirty="0" err="1">
                <a:solidFill>
                  <a:srgbClr val="7030A0"/>
                </a:solidFill>
              </a:rPr>
              <a:t>limestones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2" indent="-342900" algn="l" rtl="0">
              <a:buClr>
                <a:schemeClr val="tx2"/>
              </a:buClr>
            </a:pPr>
            <a:r>
              <a:rPr lang="en-US" sz="2000" dirty="0" smtClean="0"/>
              <a:t>These </a:t>
            </a:r>
            <a:r>
              <a:rPr lang="en-US" sz="2000" dirty="0"/>
              <a:t>deposits include mudstones, </a:t>
            </a:r>
            <a:r>
              <a:rPr lang="en-US" sz="2000" dirty="0" err="1" smtClean="0"/>
              <a:t>wackestones</a:t>
            </a:r>
            <a:r>
              <a:rPr lang="en-US" sz="2000" dirty="0" smtClean="0"/>
              <a:t>, </a:t>
            </a:r>
            <a:r>
              <a:rPr lang="en-US" sz="2000" dirty="0" err="1" smtClean="0"/>
              <a:t>grainstones</a:t>
            </a:r>
            <a:r>
              <a:rPr lang="en-US" sz="2000" dirty="0"/>
              <a:t>, and marlstones that may or may not contain scattered fossils. </a:t>
            </a:r>
            <a:endParaRPr lang="en-US" sz="2000" dirty="0" smtClean="0"/>
          </a:p>
          <a:p>
            <a:pPr lvl="2" indent="-342900" algn="l" rtl="0">
              <a:buClr>
                <a:schemeClr val="tx2"/>
              </a:buClr>
            </a:pPr>
            <a:r>
              <a:rPr lang="en-US" sz="2000" dirty="0" smtClean="0"/>
              <a:t>The </a:t>
            </a:r>
            <a:r>
              <a:rPr lang="en-US" sz="2000" dirty="0" err="1" smtClean="0"/>
              <a:t>structureless</a:t>
            </a:r>
            <a:r>
              <a:rPr lang="en-US" sz="2000" dirty="0" smtClean="0"/>
              <a:t> nature </a:t>
            </a:r>
            <a:r>
              <a:rPr lang="en-US" sz="2000" dirty="0"/>
              <a:t>of the </a:t>
            </a:r>
            <a:r>
              <a:rPr lang="en-US" sz="2000" dirty="0" err="1"/>
              <a:t>limestones</a:t>
            </a:r>
            <a:r>
              <a:rPr lang="en-US" sz="2000" dirty="0"/>
              <a:t> is generally attributed to </a:t>
            </a:r>
            <a:r>
              <a:rPr lang="en-US" sz="2000" dirty="0" err="1"/>
              <a:t>bioturbation</a:t>
            </a:r>
            <a:r>
              <a:rPr lang="en-US" sz="2000" dirty="0"/>
              <a:t>, where oxygenated </a:t>
            </a:r>
            <a:r>
              <a:rPr lang="en-US" sz="2000" dirty="0" smtClean="0"/>
              <a:t>waters allow </a:t>
            </a:r>
            <a:r>
              <a:rPr lang="en-US" sz="2000" dirty="0"/>
              <a:t>an active </a:t>
            </a:r>
            <a:r>
              <a:rPr lang="en-US" sz="2000" dirty="0" err="1"/>
              <a:t>infauna</a:t>
            </a:r>
            <a:r>
              <a:rPr lang="en-US" sz="2000" dirty="0"/>
              <a:t> to burrow the sediments.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458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5896" y="990600"/>
            <a:ext cx="5050904" cy="51355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1" i="1" dirty="0">
                <a:solidFill>
                  <a:srgbClr val="FF0000"/>
                </a:solidFill>
              </a:rPr>
              <a:t>Lake center and pelagic environments</a:t>
            </a:r>
          </a:p>
          <a:p>
            <a:pPr marL="400050" lvl="1" indent="0" algn="l" rtl="0">
              <a:buNone/>
            </a:pPr>
            <a:r>
              <a:rPr lang="en-US" sz="2000" i="1" dirty="0">
                <a:solidFill>
                  <a:srgbClr val="7030A0"/>
                </a:solidFill>
              </a:rPr>
              <a:t>Laminated </a:t>
            </a:r>
            <a:r>
              <a:rPr lang="en-US" sz="2000" i="1" dirty="0" err="1">
                <a:solidFill>
                  <a:srgbClr val="7030A0"/>
                </a:solidFill>
              </a:rPr>
              <a:t>limestones</a:t>
            </a:r>
            <a:r>
              <a:rPr lang="en-US" sz="2000" dirty="0">
                <a:solidFill>
                  <a:srgbClr val="7030A0"/>
                </a:solidFill>
              </a:rPr>
              <a:t>: 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2" indent="-342900" algn="l" rtl="0">
              <a:buClr>
                <a:schemeClr val="tx2"/>
              </a:buClr>
            </a:pPr>
            <a:r>
              <a:rPr lang="en-US" sz="2000" dirty="0" smtClean="0"/>
              <a:t>These </a:t>
            </a:r>
            <a:r>
              <a:rPr lang="en-US" sz="2000" dirty="0"/>
              <a:t>finely layered carbonates, with </a:t>
            </a:r>
            <a:r>
              <a:rPr lang="en-US" sz="2000" dirty="0" err="1"/>
              <a:t>laminae</a:t>
            </a:r>
            <a:r>
              <a:rPr lang="en-US" sz="2000" dirty="0"/>
              <a:t> of variable </a:t>
            </a:r>
            <a:r>
              <a:rPr lang="en-US" sz="2000" dirty="0" smtClean="0"/>
              <a:t>thickness and </a:t>
            </a:r>
            <a:r>
              <a:rPr lang="en-US" sz="2000" dirty="0"/>
              <a:t>lateral extent, generally form from sediments that settle out of suspension (</a:t>
            </a:r>
            <a:r>
              <a:rPr lang="en-US" sz="2000" dirty="0" smtClean="0"/>
              <a:t>Figure 8.13</a:t>
            </a:r>
            <a:r>
              <a:rPr lang="en-US" sz="2000" dirty="0"/>
              <a:t>). </a:t>
            </a:r>
            <a:endParaRPr lang="en-US" sz="2000" dirty="0" smtClean="0"/>
          </a:p>
          <a:p>
            <a:pPr lvl="2" indent="-342900" algn="l" rtl="0">
              <a:buClr>
                <a:schemeClr val="tx2"/>
              </a:buClr>
            </a:pPr>
            <a:r>
              <a:rPr lang="en-US" sz="2000" dirty="0" smtClean="0"/>
              <a:t>Laminations </a:t>
            </a:r>
            <a:r>
              <a:rPr lang="en-US" sz="2000" dirty="0"/>
              <a:t>develop where there are temporal variations in the amount of </a:t>
            </a:r>
            <a:r>
              <a:rPr lang="en-US" sz="2000" dirty="0" smtClean="0"/>
              <a:t>sediment input </a:t>
            </a:r>
            <a:r>
              <a:rPr lang="en-US" sz="2000" dirty="0"/>
              <a:t>and where the sediments, once deposited, remain largely undisturbed.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6662" r="14510" b="14442"/>
          <a:stretch/>
        </p:blipFill>
        <p:spPr>
          <a:xfrm>
            <a:off x="0" y="2675226"/>
            <a:ext cx="4392488" cy="36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37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Lake center and pelagic </a:t>
            </a:r>
            <a:r>
              <a:rPr lang="en-US" sz="1800" b="1" i="1" dirty="0" smtClean="0">
                <a:solidFill>
                  <a:srgbClr val="FF0000"/>
                </a:solidFill>
              </a:rPr>
              <a:t>environments</a:t>
            </a:r>
          </a:p>
          <a:p>
            <a:pPr algn="l" rtl="0"/>
            <a:r>
              <a:rPr lang="en-US" sz="1800" dirty="0" smtClean="0"/>
              <a:t>Temporal variations </a:t>
            </a:r>
            <a:r>
              <a:rPr lang="en-US" sz="1800" dirty="0"/>
              <a:t>in many lakes are </a:t>
            </a:r>
            <a:r>
              <a:rPr lang="en-US" sz="1800" dirty="0">
                <a:solidFill>
                  <a:srgbClr val="FF0000"/>
                </a:solidFill>
              </a:rPr>
              <a:t>seasonal</a:t>
            </a:r>
            <a:r>
              <a:rPr lang="en-US" sz="1800" dirty="0"/>
              <a:t> with distinct differences between the summer </a:t>
            </a:r>
            <a:r>
              <a:rPr lang="en-US" sz="1800" dirty="0" smtClean="0"/>
              <a:t>and winter </a:t>
            </a:r>
            <a:r>
              <a:rPr lang="en-US" sz="1800" dirty="0"/>
              <a:t>deposition. Terms used to describe these types of deposit include: </a:t>
            </a:r>
            <a:endParaRPr lang="en-US" sz="1800" dirty="0" smtClean="0"/>
          </a:p>
          <a:p>
            <a:pPr lvl="1" algn="l" rtl="0"/>
            <a:r>
              <a:rPr lang="en-US" sz="1800" dirty="0" smtClean="0"/>
              <a:t>(</a:t>
            </a:r>
            <a:r>
              <a:rPr lang="en-US" sz="1800" dirty="0"/>
              <a:t>1) </a:t>
            </a:r>
            <a:r>
              <a:rPr lang="en-US" sz="1800" i="1" dirty="0" err="1" smtClean="0">
                <a:solidFill>
                  <a:schemeClr val="tx2"/>
                </a:solidFill>
              </a:rPr>
              <a:t>varves</a:t>
            </a:r>
            <a:r>
              <a:rPr lang="en-US" sz="1800" dirty="0" smtClean="0"/>
              <a:t>, which </a:t>
            </a:r>
            <a:r>
              <a:rPr lang="en-US" sz="1800" dirty="0"/>
              <a:t>represent summer and winter couplets, that form on an annual basis in glacial lakes;</a:t>
            </a:r>
          </a:p>
          <a:p>
            <a:pPr lvl="1" algn="l" rtl="0"/>
            <a:r>
              <a:rPr lang="en-US" sz="1800" dirty="0"/>
              <a:t>(2) </a:t>
            </a:r>
            <a:r>
              <a:rPr lang="en-US" sz="1800" dirty="0">
                <a:solidFill>
                  <a:schemeClr val="tx2"/>
                </a:solidFill>
              </a:rPr>
              <a:t>non-glacial </a:t>
            </a:r>
            <a:r>
              <a:rPr lang="en-US" sz="1800" dirty="0" err="1">
                <a:solidFill>
                  <a:schemeClr val="tx2"/>
                </a:solidFill>
              </a:rPr>
              <a:t>varves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/>
              <a:t>that form in all other lakes; </a:t>
            </a:r>
            <a:r>
              <a:rPr lang="en-US" sz="1800" dirty="0" smtClean="0"/>
              <a:t>and </a:t>
            </a:r>
          </a:p>
          <a:p>
            <a:pPr lvl="1" algn="l" rtl="0"/>
            <a:r>
              <a:rPr lang="en-US" sz="1800" dirty="0" smtClean="0"/>
              <a:t>(</a:t>
            </a:r>
            <a:r>
              <a:rPr lang="en-US" sz="1800" dirty="0"/>
              <a:t>3) </a:t>
            </a:r>
            <a:r>
              <a:rPr lang="en-US" sz="1800" i="1" dirty="0" err="1">
                <a:solidFill>
                  <a:schemeClr val="tx2"/>
                </a:solidFill>
              </a:rPr>
              <a:t>rhythmites</a:t>
            </a:r>
            <a:r>
              <a:rPr lang="en-US" sz="1800" i="1" dirty="0">
                <a:solidFill>
                  <a:schemeClr val="tx2"/>
                </a:solidFill>
              </a:rPr>
              <a:t> </a:t>
            </a:r>
            <a:r>
              <a:rPr lang="en-US" sz="1800" dirty="0"/>
              <a:t>or couplets </a:t>
            </a:r>
            <a:r>
              <a:rPr lang="en-US" sz="1800" dirty="0" smtClean="0"/>
              <a:t>of alternating </a:t>
            </a:r>
            <a:r>
              <a:rPr lang="en-US" sz="1800" dirty="0"/>
              <a:t>composition that form over unknown time frames. </a:t>
            </a:r>
            <a:endParaRPr lang="en-US" sz="1800" dirty="0" smtClean="0"/>
          </a:p>
          <a:p>
            <a:pPr lvl="1" algn="l" rtl="0"/>
            <a:endParaRPr lang="en-US" sz="1800" dirty="0" smtClean="0"/>
          </a:p>
          <a:p>
            <a:pPr algn="l" rtl="0"/>
            <a:r>
              <a:rPr lang="en-US" sz="1800" dirty="0" err="1" smtClean="0"/>
              <a:t>Rhythmite</a:t>
            </a:r>
            <a:r>
              <a:rPr lang="en-US" sz="1800" dirty="0" smtClean="0"/>
              <a:t> </a:t>
            </a:r>
            <a:r>
              <a:rPr lang="en-US" sz="1800" dirty="0" err="1"/>
              <a:t>laminae</a:t>
            </a:r>
            <a:r>
              <a:rPr lang="en-US" sz="1800" dirty="0"/>
              <a:t> can </a:t>
            </a:r>
            <a:r>
              <a:rPr lang="en-US" sz="1800" dirty="0" smtClean="0"/>
              <a:t>be variable </a:t>
            </a:r>
            <a:r>
              <a:rPr lang="en-US" sz="1800" dirty="0"/>
              <a:t>because they accumulate in response to both seasonal changes and </a:t>
            </a:r>
            <a:r>
              <a:rPr lang="en-US" sz="1800" dirty="0" smtClean="0"/>
              <a:t>other </a:t>
            </a:r>
            <a:r>
              <a:rPr lang="en-US" sz="1800" dirty="0" err="1" smtClean="0"/>
              <a:t>nonpredictable</a:t>
            </a:r>
            <a:r>
              <a:rPr lang="en-US" sz="1800" dirty="0" smtClean="0"/>
              <a:t> variations </a:t>
            </a:r>
            <a:r>
              <a:rPr lang="en-US" sz="1800" dirty="0"/>
              <a:t>in lake sedimentation. </a:t>
            </a:r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12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Lake center and pelagic </a:t>
            </a:r>
            <a:r>
              <a:rPr lang="en-US" sz="1800" b="1" i="1" dirty="0" smtClean="0">
                <a:solidFill>
                  <a:srgbClr val="FF0000"/>
                </a:solidFill>
              </a:rPr>
              <a:t>environments</a:t>
            </a:r>
          </a:p>
          <a:p>
            <a:pPr algn="l" rtl="0"/>
            <a:r>
              <a:rPr lang="en-US" sz="1800" dirty="0"/>
              <a:t>As such, care must be taken in the interpretation of such deposits because they can accumulate in response to: </a:t>
            </a:r>
            <a:endParaRPr lang="en-US" sz="1800" dirty="0" smtClean="0"/>
          </a:p>
          <a:p>
            <a:pPr marL="685800" lvl="1" algn="l" rtl="0"/>
            <a:r>
              <a:rPr lang="en-US" sz="1800" dirty="0" smtClean="0"/>
              <a:t>(</a:t>
            </a:r>
            <a:r>
              <a:rPr lang="en-US" sz="1800" dirty="0"/>
              <a:t>1) seasonal changes in runoff patterns; </a:t>
            </a:r>
            <a:endParaRPr lang="en-US" sz="1800" dirty="0" smtClean="0"/>
          </a:p>
          <a:p>
            <a:pPr marL="685800" lvl="1" algn="l" rtl="0"/>
            <a:r>
              <a:rPr lang="en-US" sz="1800" dirty="0" smtClean="0"/>
              <a:t>(</a:t>
            </a:r>
            <a:r>
              <a:rPr lang="en-US" sz="1800" dirty="0"/>
              <a:t>2) seasonal changes in water temperature and stratification that can control nutrient and saturation levels with respect to specific minerals; </a:t>
            </a:r>
            <a:endParaRPr lang="en-US" sz="1800" dirty="0" smtClean="0"/>
          </a:p>
          <a:p>
            <a:pPr marL="685800" lvl="1" algn="l" rtl="0"/>
            <a:r>
              <a:rPr lang="en-US" sz="1800" dirty="0" smtClean="0"/>
              <a:t>(</a:t>
            </a:r>
            <a:r>
              <a:rPr lang="en-US" sz="1800" dirty="0"/>
              <a:t>3) seasonal changes in salinity; and </a:t>
            </a:r>
            <a:endParaRPr lang="en-US" sz="1800" dirty="0" smtClean="0"/>
          </a:p>
          <a:p>
            <a:pPr marL="685800" lvl="1" algn="l" rtl="0"/>
            <a:r>
              <a:rPr lang="en-US" sz="1800" dirty="0" smtClean="0"/>
              <a:t>(</a:t>
            </a:r>
            <a:r>
              <a:rPr lang="en-US" sz="1800" dirty="0"/>
              <a:t>4) monsoons in tropical areas that affect rainfall and wind direction and intensity.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Lake sedimentation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DSRG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01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200" dirty="0"/>
              <a:t>Lacustrine </a:t>
            </a:r>
            <a:r>
              <a:rPr lang="en-US" sz="3200" dirty="0" err="1"/>
              <a:t>microbialites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1800" dirty="0" smtClean="0"/>
              <a:t>Lacustrine </a:t>
            </a:r>
            <a:r>
              <a:rPr lang="en-US" sz="1800" dirty="0" err="1"/>
              <a:t>microbialites</a:t>
            </a:r>
            <a:r>
              <a:rPr lang="en-US" sz="1800" dirty="0"/>
              <a:t>, including </a:t>
            </a:r>
            <a:r>
              <a:rPr lang="en-US" sz="1800" dirty="0" err="1"/>
              <a:t>stromatolites</a:t>
            </a:r>
            <a:r>
              <a:rPr lang="en-US" sz="1800" dirty="0"/>
              <a:t> and </a:t>
            </a:r>
            <a:r>
              <a:rPr lang="en-US" sz="1800" dirty="0" err="1"/>
              <a:t>thrombolites</a:t>
            </a:r>
            <a:r>
              <a:rPr lang="en-US" sz="1800" dirty="0"/>
              <a:t>, are found throughout </a:t>
            </a:r>
            <a:r>
              <a:rPr lang="en-US" sz="1800" dirty="0" smtClean="0"/>
              <a:t>the world </a:t>
            </a:r>
            <a:r>
              <a:rPr lang="en-US" sz="1800" dirty="0"/>
              <a:t>including the ice-covered lakes of Antarctica, the highly alkaline lakes in East Africa</a:t>
            </a:r>
            <a:r>
              <a:rPr lang="en-US" sz="1800" dirty="0" smtClean="0"/>
              <a:t>, the </a:t>
            </a:r>
            <a:r>
              <a:rPr lang="en-US" sz="1800" dirty="0"/>
              <a:t>high-altitude lakes at elevations of 4000 m in the Andes, the </a:t>
            </a:r>
            <a:r>
              <a:rPr lang="en-US" sz="1800" dirty="0" err="1"/>
              <a:t>hypersaline</a:t>
            </a:r>
            <a:r>
              <a:rPr lang="en-US" sz="1800" dirty="0"/>
              <a:t> lakes in </a:t>
            </a:r>
            <a:r>
              <a:rPr lang="en-US" sz="1800" dirty="0" smtClean="0"/>
              <a:t>western Australia</a:t>
            </a:r>
            <a:r>
              <a:rPr lang="en-US" sz="1800" dirty="0"/>
              <a:t>, and commonly in “normal” freshwater lakes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These </a:t>
            </a:r>
            <a:r>
              <a:rPr lang="en-US" sz="1800" dirty="0" err="1"/>
              <a:t>microbialites</a:t>
            </a:r>
            <a:r>
              <a:rPr lang="en-US" sz="1800" dirty="0"/>
              <a:t> </a:t>
            </a:r>
            <a:r>
              <a:rPr lang="en-US" sz="1800" dirty="0" smtClean="0"/>
              <a:t>are various in </a:t>
            </a:r>
            <a:r>
              <a:rPr lang="en-US" sz="1800" dirty="0"/>
              <a:t>size, </a:t>
            </a:r>
            <a:r>
              <a:rPr lang="en-US" sz="1800" dirty="0" smtClean="0"/>
              <a:t>morphology</a:t>
            </a:r>
            <a:r>
              <a:rPr lang="en-US" sz="1800" dirty="0"/>
              <a:t>, and </a:t>
            </a:r>
            <a:r>
              <a:rPr lang="en-US" sz="1800" dirty="0" smtClean="0"/>
              <a:t>areal </a:t>
            </a:r>
            <a:r>
              <a:rPr lang="en-US" sz="1800" dirty="0"/>
              <a:t>extent. It has been estimated, </a:t>
            </a:r>
            <a:r>
              <a:rPr lang="en-US" sz="1800" dirty="0" smtClean="0"/>
              <a:t>for example</a:t>
            </a:r>
            <a:r>
              <a:rPr lang="en-US" sz="1800" dirty="0"/>
              <a:t>, that </a:t>
            </a:r>
            <a:r>
              <a:rPr lang="en-US" sz="1800" dirty="0" err="1"/>
              <a:t>microbialite</a:t>
            </a:r>
            <a:r>
              <a:rPr lang="en-US" sz="1800" dirty="0"/>
              <a:t> </a:t>
            </a:r>
            <a:r>
              <a:rPr lang="en-US" sz="1800" dirty="0" err="1"/>
              <a:t>bioherms</a:t>
            </a:r>
            <a:r>
              <a:rPr lang="en-US" sz="1800" dirty="0"/>
              <a:t> cover ~1000 km2 in the Great Salt Lake. 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/>
              <a:t>E</a:t>
            </a:r>
            <a:r>
              <a:rPr lang="en-US" sz="1800" dirty="0" smtClean="0"/>
              <a:t>normous </a:t>
            </a:r>
            <a:r>
              <a:rPr lang="en-US" sz="1800" dirty="0"/>
              <a:t>tower-like </a:t>
            </a:r>
            <a:r>
              <a:rPr lang="en-US" sz="1800" dirty="0" err="1"/>
              <a:t>microbialites</a:t>
            </a:r>
            <a:r>
              <a:rPr lang="en-US" sz="1800" dirty="0"/>
              <a:t> up to 40 m high have developed in water more than 100 m </a:t>
            </a:r>
            <a:r>
              <a:rPr lang="en-US" sz="1800" dirty="0" smtClean="0"/>
              <a:t>in Lake </a:t>
            </a:r>
            <a:r>
              <a:rPr lang="en-US" sz="1800" dirty="0"/>
              <a:t>Van in eastern Anatolia, </a:t>
            </a:r>
            <a:r>
              <a:rPr lang="en-US" sz="1800" dirty="0" smtClean="0"/>
              <a:t>Turkey. 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Elsewhere</a:t>
            </a:r>
            <a:r>
              <a:rPr lang="en-US" sz="1800" dirty="0"/>
              <a:t>, much smaller but </a:t>
            </a:r>
            <a:r>
              <a:rPr lang="en-US" sz="1800" dirty="0" smtClean="0"/>
              <a:t>numerous lacustrine </a:t>
            </a:r>
            <a:r>
              <a:rPr lang="en-US" sz="1800" dirty="0" err="1"/>
              <a:t>stromatolites</a:t>
            </a:r>
            <a:r>
              <a:rPr lang="en-US" sz="1800" dirty="0"/>
              <a:t> are restricted to the shallow photic zone.</a:t>
            </a:r>
          </a:p>
        </p:txBody>
      </p:sp>
    </p:spTree>
    <p:extLst>
      <p:ext uri="{BB962C8B-B14F-4D97-AF65-F5344CB8AC3E}">
        <p14:creationId xmlns:p14="http://schemas.microsoft.com/office/powerpoint/2010/main" val="414603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>
                <a:solidFill>
                  <a:srgbClr val="FF0000"/>
                </a:solidFill>
              </a:rPr>
              <a:t>Terrestrial systems</a:t>
            </a:r>
          </a:p>
          <a:p>
            <a:pPr algn="l" rtl="0"/>
            <a:r>
              <a:rPr lang="en-US" dirty="0"/>
              <a:t>Carbonate rocks occur in a variety of terrestrial settings, with the most important being: </a:t>
            </a:r>
            <a:r>
              <a:rPr lang="en-US" dirty="0" smtClean="0"/>
              <a:t>(1) lakes</a:t>
            </a:r>
            <a:r>
              <a:rPr lang="en-US" dirty="0"/>
              <a:t>, marshes, and soils; (2) caves; and (3) springs. Like their marine cousins, however,</a:t>
            </a:r>
          </a:p>
          <a:p>
            <a:pPr algn="l" rtl="0"/>
            <a:r>
              <a:rPr lang="en-US" dirty="0"/>
              <a:t>water is always involved, carbonate saturation states are important, and organisms </a:t>
            </a:r>
            <a:r>
              <a:rPr lang="en-US" dirty="0" smtClean="0"/>
              <a:t>are generally </a:t>
            </a:r>
            <a:r>
              <a:rPr lang="en-US" dirty="0"/>
              <a:t>participating in one way or another. </a:t>
            </a:r>
            <a:r>
              <a:rPr lang="en-US" dirty="0" smtClean="0"/>
              <a:t>This part </a:t>
            </a:r>
            <a:r>
              <a:rPr lang="en-US" dirty="0"/>
              <a:t>of the book concentrates on lake, </a:t>
            </a:r>
            <a:r>
              <a:rPr lang="en-US" dirty="0" smtClean="0"/>
              <a:t>lake margin</a:t>
            </a:r>
            <a:r>
              <a:rPr lang="en-US" dirty="0"/>
              <a:t>, and </a:t>
            </a:r>
            <a:r>
              <a:rPr lang="en-US" dirty="0" smtClean="0"/>
              <a:t>spring </a:t>
            </a:r>
            <a:r>
              <a:rPr lang="en-US" dirty="0"/>
              <a:t>depositional systems.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158963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200" dirty="0"/>
              <a:t>Lacustrine </a:t>
            </a:r>
            <a:r>
              <a:rPr lang="en-US" sz="3200" dirty="0" err="1"/>
              <a:t>microbialites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1800" dirty="0" err="1"/>
              <a:t>Microbialites</a:t>
            </a:r>
            <a:r>
              <a:rPr lang="en-US" sz="1800" dirty="0"/>
              <a:t> are </a:t>
            </a:r>
            <a:r>
              <a:rPr lang="en-US" sz="1800" dirty="0" smtClean="0"/>
              <a:t>developed in </a:t>
            </a:r>
            <a:r>
              <a:rPr lang="en-US" sz="1800" dirty="0"/>
              <a:t>lakes, as in the </a:t>
            </a:r>
            <a:r>
              <a:rPr lang="en-US" sz="1800" dirty="0" smtClean="0"/>
              <a:t>ocean due to </a:t>
            </a:r>
            <a:r>
              <a:rPr lang="en-US" sz="1800" dirty="0"/>
              <a:t>the </a:t>
            </a:r>
            <a:r>
              <a:rPr lang="en-US" sz="1800" dirty="0" smtClean="0"/>
              <a:t>absence of </a:t>
            </a:r>
            <a:r>
              <a:rPr lang="en-US" sz="1800" dirty="0"/>
              <a:t>grazing organisms, which is generally attributed to high salinity.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This </a:t>
            </a:r>
            <a:r>
              <a:rPr lang="en-US" sz="1800" dirty="0" err="1" smtClean="0"/>
              <a:t>microbialites</a:t>
            </a:r>
            <a:r>
              <a:rPr lang="en-US" sz="1800" dirty="0" smtClean="0"/>
              <a:t> </a:t>
            </a:r>
            <a:r>
              <a:rPr lang="en-US" sz="1800" dirty="0"/>
              <a:t>also grow in brackish water lakes (Lake </a:t>
            </a:r>
            <a:r>
              <a:rPr lang="en-US" sz="1800" dirty="0" smtClean="0"/>
              <a:t>Clifton) and </a:t>
            </a:r>
            <a:r>
              <a:rPr lang="en-US" sz="1800" dirty="0"/>
              <a:t>freshwater lakes. </a:t>
            </a:r>
            <a:endParaRPr lang="en-US" sz="1800" dirty="0" smtClean="0"/>
          </a:p>
          <a:p>
            <a:pPr algn="l" rtl="0"/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33547" r="53301" b="39845"/>
          <a:stretch/>
        </p:blipFill>
        <p:spPr>
          <a:xfrm>
            <a:off x="611560" y="2918308"/>
            <a:ext cx="3861313" cy="2594173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t="59845" r="53301" b="9236"/>
          <a:stretch/>
        </p:blipFill>
        <p:spPr>
          <a:xfrm>
            <a:off x="4952504" y="2918308"/>
            <a:ext cx="3969320" cy="2593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483698"/>
            <a:ext cx="3765500" cy="825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E4384"/>
                </a:solidFill>
                <a:latin typeface="+mj-lt"/>
              </a:rPr>
              <a:t>Stromatolites</a:t>
            </a:r>
            <a:r>
              <a:rPr lang="en-US" sz="1600" dirty="0">
                <a:solidFill>
                  <a:srgbClr val="0E4384"/>
                </a:solidFill>
                <a:latin typeface="+mj-lt"/>
              </a:rPr>
              <a:t> growing along shoreline area of Clifton Lake, </a:t>
            </a:r>
            <a:r>
              <a:rPr lang="en-US" sz="1600" dirty="0" smtClean="0">
                <a:solidFill>
                  <a:srgbClr val="0E4384"/>
                </a:solidFill>
                <a:latin typeface="+mj-lt"/>
              </a:rPr>
              <a:t>Australia. Foreground </a:t>
            </a:r>
            <a:r>
              <a:rPr lang="en-US" sz="1600" dirty="0">
                <a:solidFill>
                  <a:srgbClr val="0E4384"/>
                </a:solidFill>
                <a:latin typeface="+mj-lt"/>
              </a:rPr>
              <a:t>width 10 m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4048" y="5510020"/>
            <a:ext cx="3886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4384"/>
                </a:solidFill>
                <a:latin typeface="LiberationSerif"/>
              </a:rPr>
              <a:t>Underwater view of margin of a growing </a:t>
            </a:r>
            <a:r>
              <a:rPr lang="en-US" dirty="0" err="1">
                <a:solidFill>
                  <a:srgbClr val="0E4384"/>
                </a:solidFill>
                <a:latin typeface="LiberationSerif"/>
              </a:rPr>
              <a:t>stromatolite</a:t>
            </a:r>
            <a:r>
              <a:rPr lang="en-US" dirty="0">
                <a:solidFill>
                  <a:srgbClr val="0E4384"/>
                </a:solidFill>
                <a:latin typeface="LiberationSerif"/>
              </a:rPr>
              <a:t>, </a:t>
            </a:r>
            <a:r>
              <a:rPr lang="en-US" dirty="0" smtClean="0">
                <a:solidFill>
                  <a:srgbClr val="0E4384"/>
                </a:solidFill>
                <a:latin typeface="LiberationSerif"/>
              </a:rPr>
              <a:t>Clifton Lake</a:t>
            </a:r>
            <a:r>
              <a:rPr lang="en-US" dirty="0">
                <a:solidFill>
                  <a:srgbClr val="0E4384"/>
                </a:solidFill>
                <a:latin typeface="LiberationSerif"/>
              </a:rPr>
              <a:t>, Australia. </a:t>
            </a:r>
            <a:r>
              <a:rPr lang="en-US" dirty="0" smtClean="0">
                <a:solidFill>
                  <a:srgbClr val="0E4384"/>
                </a:solidFill>
                <a:latin typeface="LiberationSerif"/>
              </a:rPr>
              <a:t>Image </a:t>
            </a:r>
            <a:r>
              <a:rPr lang="en-US" dirty="0">
                <a:solidFill>
                  <a:srgbClr val="0E4384"/>
                </a:solidFill>
                <a:latin typeface="LiberationSerif"/>
              </a:rPr>
              <a:t>width 50 cm.</a:t>
            </a:r>
            <a:endParaRPr lang="en-US" dirty="0">
              <a:solidFill>
                <a:srgbClr val="0E43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200" dirty="0"/>
              <a:t>Lacustrine </a:t>
            </a:r>
            <a:r>
              <a:rPr lang="en-US" sz="3200" dirty="0" err="1"/>
              <a:t>microbialites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1800" dirty="0"/>
              <a:t>Lakes with </a:t>
            </a:r>
            <a:r>
              <a:rPr lang="en-US" sz="1800" dirty="0" err="1"/>
              <a:t>microbialites</a:t>
            </a:r>
            <a:r>
              <a:rPr lang="en-US" sz="1800" dirty="0"/>
              <a:t> are located in limestone terrains, and the groundwater is rich in calcium bicarbonate. Nutrient levels are also important because they dictate the nature of the lake </a:t>
            </a:r>
            <a:r>
              <a:rPr lang="en-US" sz="1800" dirty="0" err="1"/>
              <a:t>microbiota</a:t>
            </a:r>
            <a:r>
              <a:rPr lang="en-US" sz="1800" dirty="0"/>
              <a:t>. 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Low nutrient levels, for example, can be responsible for the lack of grazers that curtail the growth and spread of </a:t>
            </a:r>
            <a:r>
              <a:rPr lang="en-US" sz="1800" dirty="0" err="1"/>
              <a:t>microbialites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/>
              <a:t>Lacustrine </a:t>
            </a:r>
            <a:r>
              <a:rPr lang="en-US" sz="1800" dirty="0" err="1"/>
              <a:t>microbialites</a:t>
            </a:r>
            <a:r>
              <a:rPr lang="en-US" sz="1800" dirty="0"/>
              <a:t> generally have poorly developed </a:t>
            </a:r>
            <a:r>
              <a:rPr lang="en-US" sz="1800" dirty="0" err="1"/>
              <a:t>laminae</a:t>
            </a:r>
            <a:r>
              <a:rPr lang="en-US" sz="1800" dirty="0"/>
              <a:t>; overall, </a:t>
            </a:r>
            <a:r>
              <a:rPr lang="en-US" sz="1800" dirty="0" err="1" smtClean="0"/>
              <a:t>thrombolites</a:t>
            </a:r>
            <a:r>
              <a:rPr lang="en-US" sz="1800" dirty="0" smtClean="0"/>
              <a:t> rather </a:t>
            </a:r>
            <a:r>
              <a:rPr lang="en-US" sz="1800" dirty="0"/>
              <a:t>than </a:t>
            </a:r>
            <a:r>
              <a:rPr lang="en-US" sz="1800" dirty="0" err="1"/>
              <a:t>stromatolites</a:t>
            </a:r>
            <a:r>
              <a:rPr lang="en-US" sz="1800" dirty="0"/>
              <a:t> seem to be the most common types.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err="1" smtClean="0"/>
              <a:t>Thrombolitic</a:t>
            </a:r>
            <a:r>
              <a:rPr lang="en-US" sz="1800" dirty="0" smtClean="0"/>
              <a:t> </a:t>
            </a:r>
            <a:r>
              <a:rPr lang="en-US" sz="1800" dirty="0"/>
              <a:t>buildups are up to 30 m wide and 5 km </a:t>
            </a:r>
            <a:r>
              <a:rPr lang="en-US" sz="1800" dirty="0" smtClean="0"/>
              <a:t>long in </a:t>
            </a:r>
            <a:r>
              <a:rPr lang="en-US" sz="1800" dirty="0"/>
              <a:t>Lake </a:t>
            </a:r>
            <a:r>
              <a:rPr lang="en-US" sz="1800" dirty="0" smtClean="0"/>
              <a:t> Clifton </a:t>
            </a:r>
            <a:r>
              <a:rPr lang="en-US" sz="1800" dirty="0"/>
              <a:t>in Western Australia </a:t>
            </a:r>
            <a:r>
              <a:rPr lang="en-US" sz="1800" dirty="0" smtClean="0"/>
              <a:t>are formed largely </a:t>
            </a:r>
            <a:r>
              <a:rPr lang="en-US" sz="1800" dirty="0"/>
              <a:t>of the aragonite that is precipitated in association with the filamentous </a:t>
            </a:r>
            <a:r>
              <a:rPr lang="en-US" sz="1800" dirty="0" err="1" smtClean="0"/>
              <a:t>cyanobacterium</a:t>
            </a:r>
            <a:r>
              <a:rPr lang="en-US" sz="1800" dirty="0" smtClean="0"/>
              <a:t> </a:t>
            </a:r>
            <a:r>
              <a:rPr lang="en-US" sz="1800" i="1" dirty="0" err="1" smtClean="0"/>
              <a:t>Scytonema</a:t>
            </a:r>
            <a:r>
              <a:rPr lang="en-US" sz="1800" dirty="0"/>
              <a:t>.</a:t>
            </a:r>
          </a:p>
          <a:p>
            <a:pPr algn="l" rt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3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200" dirty="0"/>
              <a:t>Lacustrine </a:t>
            </a:r>
            <a:r>
              <a:rPr lang="en-US" sz="3200" dirty="0" err="1"/>
              <a:t>microbialites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1800" dirty="0"/>
              <a:t>Large mounds and towers can develop around sites where groundwater vents feed into </a:t>
            </a:r>
            <a:r>
              <a:rPr lang="en-US" sz="1800" dirty="0" smtClean="0"/>
              <a:t>the lake</a:t>
            </a:r>
            <a:r>
              <a:rPr lang="en-US" sz="1800" dirty="0"/>
              <a:t>. This precipitation is usually triggered by fluids </a:t>
            </a:r>
            <a:r>
              <a:rPr lang="en-US" sz="1800" dirty="0" smtClean="0"/>
              <a:t>supersaturated </a:t>
            </a:r>
            <a:r>
              <a:rPr lang="en-US" sz="1800" dirty="0"/>
              <a:t>with </a:t>
            </a:r>
            <a:r>
              <a:rPr lang="en-US" sz="1800" dirty="0" smtClean="0"/>
              <a:t>respect to </a:t>
            </a:r>
            <a:r>
              <a:rPr lang="en-US" sz="1800" dirty="0"/>
              <a:t>calcite or carbonate as a result of CO2 degassing, bacterial mediation, or mixing of fluids </a:t>
            </a:r>
            <a:r>
              <a:rPr lang="en-US" sz="1800" dirty="0" smtClean="0"/>
              <a:t>of spring </a:t>
            </a:r>
            <a:r>
              <a:rPr lang="en-US" sz="1800" dirty="0"/>
              <a:t>and lake waters that have significantly different compositions.</a:t>
            </a:r>
          </a:p>
        </p:txBody>
      </p:sp>
    </p:spTree>
    <p:extLst>
      <p:ext uri="{BB962C8B-B14F-4D97-AF65-F5344CB8AC3E}">
        <p14:creationId xmlns:p14="http://schemas.microsoft.com/office/powerpoint/2010/main" val="36542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400" dirty="0"/>
              <a:t>Classification of ancient lake deposits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1800" dirty="0"/>
              <a:t>A</a:t>
            </a:r>
            <a:r>
              <a:rPr lang="en-US" sz="1800" dirty="0" smtClean="0"/>
              <a:t>ncient </a:t>
            </a:r>
            <a:r>
              <a:rPr lang="en-US" sz="1800" dirty="0"/>
              <a:t>lake </a:t>
            </a:r>
            <a:r>
              <a:rPr lang="en-US" sz="1800" dirty="0" smtClean="0"/>
              <a:t>successions are </a:t>
            </a:r>
            <a:r>
              <a:rPr lang="en-US" sz="1800" dirty="0"/>
              <a:t>classified on the basis of their </a:t>
            </a:r>
            <a:r>
              <a:rPr lang="en-US" sz="1800" dirty="0">
                <a:solidFill>
                  <a:srgbClr val="FF0000"/>
                </a:solidFill>
              </a:rPr>
              <a:t>sequence-stratigraphy</a:t>
            </a:r>
            <a:r>
              <a:rPr lang="en-US" sz="1800" dirty="0"/>
              <a:t> that in turn hinges on the </a:t>
            </a:r>
            <a:r>
              <a:rPr lang="en-US" sz="1800" dirty="0" smtClean="0"/>
              <a:t>balance between </a:t>
            </a:r>
            <a:r>
              <a:rPr lang="en-US" sz="1800" dirty="0"/>
              <a:t>sediment supply, water supply, basin-sill height (</a:t>
            </a:r>
            <a:r>
              <a:rPr lang="en-US" sz="1800" dirty="0" err="1"/>
              <a:t>spillpoint</a:t>
            </a:r>
            <a:r>
              <a:rPr lang="en-US" sz="1800" dirty="0"/>
              <a:t>), and basin-floor depth</a:t>
            </a:r>
            <a:r>
              <a:rPr lang="en-US" sz="1800" dirty="0" smtClean="0"/>
              <a:t>.</a:t>
            </a:r>
          </a:p>
          <a:p>
            <a:pPr marL="0" indent="0" algn="l" rtl="0">
              <a:buNone/>
            </a:pPr>
            <a:endParaRPr lang="en-US" sz="1800" dirty="0" smtClean="0"/>
          </a:p>
          <a:p>
            <a:pPr algn="l" rtl="0"/>
            <a:r>
              <a:rPr lang="en-US" sz="1800" dirty="0"/>
              <a:t>The tectonic setting is critical because it controls the temporal development of </a:t>
            </a:r>
            <a:r>
              <a:rPr lang="en-US" sz="1800" dirty="0" smtClean="0"/>
              <a:t>accommodation (basin </a:t>
            </a:r>
            <a:r>
              <a:rPr lang="en-US" sz="1800" dirty="0"/>
              <a:t>shape and depth), sediment input from the surrounding area, and local drainage </a:t>
            </a:r>
            <a:r>
              <a:rPr lang="en-US" sz="1800" dirty="0" smtClean="0"/>
              <a:t>patterns. 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Evaporation </a:t>
            </a:r>
            <a:r>
              <a:rPr lang="en-US" sz="1800" dirty="0"/>
              <a:t>rate, precipitation rate, and sediment supply are mostly influenced by </a:t>
            </a:r>
            <a:r>
              <a:rPr lang="en-US" sz="1800" dirty="0" smtClean="0"/>
              <a:t>regional climate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Using </a:t>
            </a:r>
            <a:r>
              <a:rPr lang="en-US" sz="1800" dirty="0"/>
              <a:t>these factors, lake deposits are classified as: (1) </a:t>
            </a:r>
            <a:r>
              <a:rPr lang="en-US" sz="1800" i="1" dirty="0" err="1">
                <a:solidFill>
                  <a:srgbClr val="FF0000"/>
                </a:solidFill>
              </a:rPr>
              <a:t>underfilled</a:t>
            </a:r>
            <a:r>
              <a:rPr lang="en-US" sz="1800" dirty="0"/>
              <a:t>; (2) </a:t>
            </a:r>
            <a:r>
              <a:rPr lang="en-US" sz="1800" i="1" dirty="0" err="1">
                <a:solidFill>
                  <a:srgbClr val="FF0000"/>
                </a:solidFill>
              </a:rPr>
              <a:t>balancedfilled</a:t>
            </a:r>
            <a:r>
              <a:rPr lang="en-US" sz="1800" dirty="0" smtClean="0"/>
              <a:t>; and </a:t>
            </a:r>
            <a:r>
              <a:rPr lang="en-US" sz="1800" dirty="0"/>
              <a:t>(3) </a:t>
            </a:r>
            <a:r>
              <a:rPr lang="en-US" sz="1800" i="1" dirty="0">
                <a:solidFill>
                  <a:srgbClr val="FF0000"/>
                </a:solidFill>
              </a:rPr>
              <a:t>overfilled</a:t>
            </a:r>
            <a:r>
              <a:rPr lang="en-US" sz="1800" dirty="0"/>
              <a:t>, with each type being characterized by well-known </a:t>
            </a:r>
            <a:r>
              <a:rPr lang="en-US" sz="1800" dirty="0" smtClean="0"/>
              <a:t>lithological successions </a:t>
            </a:r>
            <a:r>
              <a:rPr lang="en-US" sz="1800" dirty="0"/>
              <a:t>that are characterized by </a:t>
            </a:r>
            <a:r>
              <a:rPr lang="en-US" sz="1800" dirty="0" err="1" smtClean="0"/>
              <a:t>facies</a:t>
            </a:r>
            <a:r>
              <a:rPr lang="en-US" sz="1800" dirty="0" smtClean="0"/>
              <a:t> </a:t>
            </a:r>
            <a:r>
              <a:rPr lang="en-US" sz="1800" dirty="0"/>
              <a:t>architectures, fossils, </a:t>
            </a:r>
            <a:r>
              <a:rPr lang="en-US" sz="1800" dirty="0" smtClean="0"/>
              <a:t>and geochemical </a:t>
            </a:r>
            <a:r>
              <a:rPr lang="en-US" sz="1800" dirty="0"/>
              <a:t>parameters.</a:t>
            </a:r>
          </a:p>
        </p:txBody>
      </p:sp>
    </p:spTree>
    <p:extLst>
      <p:ext uri="{BB962C8B-B14F-4D97-AF65-F5344CB8AC3E}">
        <p14:creationId xmlns:p14="http://schemas.microsoft.com/office/powerpoint/2010/main" val="37298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400" dirty="0"/>
              <a:t>Classification of ancient lake deposits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sz="1800" dirty="0"/>
              <a:t>A</a:t>
            </a:r>
            <a:r>
              <a:rPr lang="en-US" sz="1800" dirty="0" smtClean="0"/>
              <a:t>ncient </a:t>
            </a:r>
            <a:r>
              <a:rPr lang="en-US" sz="1800" dirty="0"/>
              <a:t>lake </a:t>
            </a:r>
            <a:r>
              <a:rPr lang="en-US" sz="1800" dirty="0" smtClean="0"/>
              <a:t>successions are </a:t>
            </a:r>
            <a:r>
              <a:rPr lang="en-US" sz="1800" dirty="0"/>
              <a:t>classified on the basis of their </a:t>
            </a:r>
            <a:r>
              <a:rPr lang="en-US" sz="1800" dirty="0">
                <a:solidFill>
                  <a:srgbClr val="FF0000"/>
                </a:solidFill>
              </a:rPr>
              <a:t>sequence-stratigraphy</a:t>
            </a:r>
            <a:r>
              <a:rPr lang="en-US" sz="1800" dirty="0"/>
              <a:t> that in turn hinges on the </a:t>
            </a:r>
            <a:r>
              <a:rPr lang="en-US" sz="1800" dirty="0" smtClean="0"/>
              <a:t>balance between </a:t>
            </a:r>
            <a:r>
              <a:rPr lang="en-US" sz="1800" dirty="0"/>
              <a:t>sediment supply, water supply, basin-sill height (</a:t>
            </a:r>
            <a:r>
              <a:rPr lang="en-US" sz="1800" dirty="0" err="1"/>
              <a:t>spillpoint</a:t>
            </a:r>
            <a:r>
              <a:rPr lang="en-US" sz="1800" dirty="0"/>
              <a:t>), and basin-floor depth</a:t>
            </a:r>
            <a:r>
              <a:rPr lang="en-US" sz="1800" dirty="0" smtClean="0"/>
              <a:t>.</a:t>
            </a:r>
          </a:p>
          <a:p>
            <a:pPr marL="0" indent="0" algn="l" rtl="0">
              <a:buNone/>
            </a:pPr>
            <a:endParaRPr lang="en-US" sz="1800" dirty="0" smtClean="0"/>
          </a:p>
          <a:p>
            <a:pPr algn="l" rtl="0"/>
            <a:r>
              <a:rPr lang="en-US" sz="1800" dirty="0"/>
              <a:t>The tectonic setting is critical because it controls the temporal development of </a:t>
            </a:r>
            <a:r>
              <a:rPr lang="en-US" sz="1800" dirty="0" smtClean="0"/>
              <a:t>accommodation (basin </a:t>
            </a:r>
            <a:r>
              <a:rPr lang="en-US" sz="1800" dirty="0"/>
              <a:t>shape and depth), sediment input from the surrounding area, and local drainage </a:t>
            </a:r>
            <a:r>
              <a:rPr lang="en-US" sz="1800" dirty="0" smtClean="0"/>
              <a:t>patterns. 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Evaporation </a:t>
            </a:r>
            <a:r>
              <a:rPr lang="en-US" sz="1800" dirty="0"/>
              <a:t>rate, precipitation rate, and sediment supply are mostly influenced by </a:t>
            </a:r>
            <a:r>
              <a:rPr lang="en-US" sz="1800" dirty="0" smtClean="0"/>
              <a:t>regional climate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Using </a:t>
            </a:r>
            <a:r>
              <a:rPr lang="en-US" sz="1800" dirty="0"/>
              <a:t>these factors, lake deposits are classified as: (1) </a:t>
            </a:r>
            <a:r>
              <a:rPr lang="en-US" sz="1800" i="1" dirty="0" err="1">
                <a:solidFill>
                  <a:srgbClr val="FF0000"/>
                </a:solidFill>
              </a:rPr>
              <a:t>underfilled</a:t>
            </a:r>
            <a:r>
              <a:rPr lang="en-US" sz="1800" dirty="0"/>
              <a:t>; (2) </a:t>
            </a:r>
            <a:r>
              <a:rPr lang="en-US" sz="1800" i="1" dirty="0" err="1">
                <a:solidFill>
                  <a:srgbClr val="FF0000"/>
                </a:solidFill>
              </a:rPr>
              <a:t>balancedfilled</a:t>
            </a:r>
            <a:r>
              <a:rPr lang="en-US" sz="1800" dirty="0" smtClean="0"/>
              <a:t>; and </a:t>
            </a:r>
            <a:r>
              <a:rPr lang="en-US" sz="1800" dirty="0"/>
              <a:t>(3) </a:t>
            </a:r>
            <a:r>
              <a:rPr lang="en-US" sz="1800" i="1" dirty="0">
                <a:solidFill>
                  <a:srgbClr val="FF0000"/>
                </a:solidFill>
              </a:rPr>
              <a:t>overfilled</a:t>
            </a:r>
            <a:r>
              <a:rPr lang="en-US" sz="1800" dirty="0"/>
              <a:t>, with each type being characterized by well-known </a:t>
            </a:r>
            <a:r>
              <a:rPr lang="en-US" sz="1800" dirty="0" smtClean="0"/>
              <a:t>lithological successions </a:t>
            </a:r>
            <a:r>
              <a:rPr lang="en-US" sz="1800" dirty="0"/>
              <a:t>that are characterized by </a:t>
            </a:r>
            <a:r>
              <a:rPr lang="en-US" sz="1800" dirty="0" err="1" smtClean="0"/>
              <a:t>facies</a:t>
            </a:r>
            <a:r>
              <a:rPr lang="en-US" sz="1800" dirty="0" smtClean="0"/>
              <a:t> </a:t>
            </a:r>
            <a:r>
              <a:rPr lang="en-US" sz="1800" dirty="0"/>
              <a:t>architectures, fossils, </a:t>
            </a:r>
            <a:r>
              <a:rPr lang="en-US" sz="1800" dirty="0" smtClean="0"/>
              <a:t>and geochemical </a:t>
            </a:r>
            <a:r>
              <a:rPr lang="en-US" sz="1800" dirty="0"/>
              <a:t>parameters.</a:t>
            </a:r>
          </a:p>
        </p:txBody>
      </p:sp>
    </p:spTree>
    <p:extLst>
      <p:ext uri="{BB962C8B-B14F-4D97-AF65-F5344CB8AC3E}">
        <p14:creationId xmlns:p14="http://schemas.microsoft.com/office/powerpoint/2010/main" val="324953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400" dirty="0"/>
              <a:t>Classification of ancient lake deposits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990600"/>
            <a:ext cx="7696200" cy="548640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(1) </a:t>
            </a:r>
            <a:r>
              <a:rPr lang="en-US" sz="1800" i="1" dirty="0" err="1">
                <a:solidFill>
                  <a:srgbClr val="FF0000"/>
                </a:solidFill>
              </a:rPr>
              <a:t>Underfilled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lake </a:t>
            </a:r>
            <a:r>
              <a:rPr lang="en-US" sz="1800" dirty="0"/>
              <a:t>basins develop where water and sediment supplies are very low compared </a:t>
            </a:r>
            <a:r>
              <a:rPr lang="en-US" sz="1800" dirty="0" smtClean="0"/>
              <a:t>to the </a:t>
            </a:r>
            <a:r>
              <a:rPr lang="en-US" sz="1800" dirty="0"/>
              <a:t>available accommodation.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Drainage </a:t>
            </a:r>
            <a:r>
              <a:rPr lang="en-US" sz="1800" dirty="0"/>
              <a:t>is closed, lakes are short-lived, and the position of </a:t>
            </a:r>
            <a:r>
              <a:rPr lang="en-US" sz="1800" dirty="0" smtClean="0"/>
              <a:t>the shoreline </a:t>
            </a:r>
            <a:r>
              <a:rPr lang="en-US" sz="1800" dirty="0"/>
              <a:t>fluctuates frequently.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err="1" smtClean="0"/>
              <a:t>Lowstand</a:t>
            </a:r>
            <a:r>
              <a:rPr lang="en-US" sz="1800" dirty="0" smtClean="0"/>
              <a:t> </a:t>
            </a:r>
            <a:r>
              <a:rPr lang="en-US" sz="1800" dirty="0" err="1"/>
              <a:t>facies</a:t>
            </a:r>
            <a:r>
              <a:rPr lang="en-US" sz="1800" dirty="0"/>
              <a:t> include </a:t>
            </a:r>
            <a:r>
              <a:rPr lang="en-US" sz="1800" dirty="0" err="1"/>
              <a:t>evaporites</a:t>
            </a:r>
            <a:r>
              <a:rPr lang="en-US" sz="1800" dirty="0"/>
              <a:t>, mudflat deposits </a:t>
            </a:r>
            <a:r>
              <a:rPr lang="en-US" sz="1800" dirty="0" smtClean="0"/>
              <a:t>with desiccation </a:t>
            </a:r>
            <a:r>
              <a:rPr lang="en-US" sz="1800" dirty="0"/>
              <a:t>features, </a:t>
            </a:r>
            <a:r>
              <a:rPr lang="en-US" sz="1800" dirty="0" err="1"/>
              <a:t>paleosols</a:t>
            </a:r>
            <a:r>
              <a:rPr lang="en-US" sz="1800" dirty="0"/>
              <a:t>, and </a:t>
            </a:r>
            <a:r>
              <a:rPr lang="en-US" sz="1800" dirty="0" err="1"/>
              <a:t>aeolianites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err="1" smtClean="0"/>
              <a:t>Highstand</a:t>
            </a:r>
            <a:r>
              <a:rPr lang="en-US" sz="1800" dirty="0" smtClean="0"/>
              <a:t> </a:t>
            </a:r>
            <a:r>
              <a:rPr lang="en-US" sz="1800" dirty="0" err="1"/>
              <a:t>facies</a:t>
            </a:r>
            <a:r>
              <a:rPr lang="en-US" sz="1800" dirty="0"/>
              <a:t>, which are common in </a:t>
            </a:r>
            <a:r>
              <a:rPr lang="en-US" sz="1800" dirty="0" smtClean="0"/>
              <a:t>many perennial </a:t>
            </a:r>
            <a:r>
              <a:rPr lang="en-US" sz="1800" dirty="0"/>
              <a:t>saline lakes, can include </a:t>
            </a:r>
            <a:r>
              <a:rPr lang="en-US" sz="1800" dirty="0" err="1"/>
              <a:t>laminites</a:t>
            </a:r>
            <a:r>
              <a:rPr lang="en-US" sz="1800" dirty="0"/>
              <a:t>, carbonates, </a:t>
            </a:r>
            <a:r>
              <a:rPr lang="en-US" sz="1800" dirty="0" err="1"/>
              <a:t>evaporites</a:t>
            </a:r>
            <a:r>
              <a:rPr lang="en-US" sz="1800" dirty="0"/>
              <a:t>, </a:t>
            </a:r>
            <a:r>
              <a:rPr lang="en-US" sz="1800" dirty="0" err="1"/>
              <a:t>sublittoral</a:t>
            </a:r>
            <a:r>
              <a:rPr lang="en-US" sz="1800" dirty="0"/>
              <a:t> </a:t>
            </a:r>
            <a:r>
              <a:rPr lang="en-US" sz="1800" dirty="0" smtClean="0"/>
              <a:t>organic-rich mudstones</a:t>
            </a:r>
            <a:r>
              <a:rPr lang="en-US" sz="1800" dirty="0"/>
              <a:t>, microbial </a:t>
            </a:r>
            <a:r>
              <a:rPr lang="en-US" sz="1800" dirty="0" err="1"/>
              <a:t>bioherms</a:t>
            </a:r>
            <a:r>
              <a:rPr lang="en-US" sz="1800" dirty="0"/>
              <a:t>, </a:t>
            </a:r>
            <a:r>
              <a:rPr lang="en-US" sz="1800" dirty="0" err="1"/>
              <a:t>stromatolites</a:t>
            </a:r>
            <a:r>
              <a:rPr lang="en-US" sz="1800" dirty="0"/>
              <a:t>, and beach deposits in the littoral zone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/>
              <a:t>The biota in these lakes is generally limited by the high lake water salinity. Some of these lakes have a ring of peripheral mudflats around the lake center where </a:t>
            </a:r>
            <a:r>
              <a:rPr lang="en-US" sz="1800" dirty="0" err="1"/>
              <a:t>evaporites</a:t>
            </a:r>
            <a:r>
              <a:rPr lang="en-US" sz="1800" dirty="0"/>
              <a:t> are precipitating.</a:t>
            </a:r>
          </a:p>
          <a:p>
            <a:pPr algn="l" rt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999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400" dirty="0"/>
              <a:t>Classification of ancient lake deposits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990600"/>
            <a:ext cx="7696200" cy="548640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(1) </a:t>
            </a:r>
            <a:r>
              <a:rPr lang="en-US" sz="1800" i="1" dirty="0" err="1" smtClean="0">
                <a:solidFill>
                  <a:srgbClr val="FF0000"/>
                </a:solidFill>
              </a:rPr>
              <a:t>Underfilled</a:t>
            </a:r>
            <a:r>
              <a:rPr lang="en-US" sz="1800" i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lake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The mudflat precipitates, which can include calcite, Mg-calcite, aragonite, and </a:t>
            </a:r>
            <a:r>
              <a:rPr lang="en-US" sz="1800" dirty="0" smtClean="0"/>
              <a:t>dolomite, precipitate </a:t>
            </a:r>
            <a:r>
              <a:rPr lang="en-US" sz="1800" dirty="0"/>
              <a:t>when lake level is high and the brines are diluted, or during </a:t>
            </a:r>
            <a:r>
              <a:rPr lang="en-US" sz="1800" dirty="0" err="1"/>
              <a:t>lowstand</a:t>
            </a:r>
            <a:r>
              <a:rPr lang="en-US" sz="1800" dirty="0"/>
              <a:t> situations </a:t>
            </a:r>
            <a:r>
              <a:rPr lang="en-US" sz="1800" dirty="0" smtClean="0"/>
              <a:t>as a </a:t>
            </a:r>
            <a:r>
              <a:rPr lang="en-US" sz="1800" dirty="0"/>
              <a:t>result of seepage and evaporation.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Drying </a:t>
            </a:r>
            <a:r>
              <a:rPr lang="en-US" sz="1800" dirty="0"/>
              <a:t>of the muds typically leads to the formation </a:t>
            </a:r>
            <a:r>
              <a:rPr lang="en-US" sz="1800" dirty="0" smtClean="0"/>
              <a:t>of </a:t>
            </a:r>
            <a:r>
              <a:rPr lang="en-US" sz="1800" dirty="0" err="1" smtClean="0"/>
              <a:t>intraclasts</a:t>
            </a:r>
            <a:r>
              <a:rPr lang="en-US" sz="1800" dirty="0"/>
              <a:t>. Carbonate sediments composed of calcite, aragonite, </a:t>
            </a:r>
            <a:r>
              <a:rPr lang="en-US" sz="1800" dirty="0" err="1"/>
              <a:t>hydromagnesite</a:t>
            </a:r>
            <a:r>
              <a:rPr lang="en-US" sz="1800" dirty="0"/>
              <a:t>, or </a:t>
            </a:r>
            <a:r>
              <a:rPr lang="en-US" sz="1800" dirty="0" smtClean="0"/>
              <a:t>dolomite will </a:t>
            </a:r>
            <a:r>
              <a:rPr lang="en-US" sz="1800" dirty="0"/>
              <a:t>accumulate in shallow lakes if the water never reaches saturation with respect to any </a:t>
            </a:r>
            <a:r>
              <a:rPr lang="en-US" sz="1800" dirty="0" smtClean="0"/>
              <a:t>of the </a:t>
            </a:r>
            <a:r>
              <a:rPr lang="en-US" sz="1800" dirty="0" err="1"/>
              <a:t>evaporite</a:t>
            </a:r>
            <a:r>
              <a:rPr lang="en-US" sz="1800" dirty="0"/>
              <a:t> </a:t>
            </a:r>
            <a:r>
              <a:rPr lang="en-US" sz="1800" dirty="0" smtClean="0"/>
              <a:t>minerals.</a:t>
            </a:r>
          </a:p>
          <a:p>
            <a:pPr algn="l" rtl="0"/>
            <a:endParaRPr lang="en-US" sz="1800" dirty="0" smtClean="0"/>
          </a:p>
          <a:p>
            <a:pPr marL="0" indent="0" algn="l" rtl="0">
              <a:buNone/>
            </a:pPr>
            <a:r>
              <a:rPr lang="en-US" sz="1800" dirty="0" smtClean="0"/>
              <a:t>Examples: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70C0"/>
                </a:solidFill>
              </a:rPr>
              <a:t>Green </a:t>
            </a:r>
            <a:r>
              <a:rPr lang="en-US" sz="1800" dirty="0" smtClean="0">
                <a:solidFill>
                  <a:srgbClr val="0070C0"/>
                </a:solidFill>
              </a:rPr>
              <a:t>River Formation </a:t>
            </a:r>
            <a:r>
              <a:rPr lang="en-US" sz="1800" dirty="0">
                <a:solidFill>
                  <a:srgbClr val="0070C0"/>
                </a:solidFill>
              </a:rPr>
              <a:t>(Eocene) in </a:t>
            </a:r>
            <a:r>
              <a:rPr lang="en-US" sz="1800" dirty="0" smtClean="0">
                <a:solidFill>
                  <a:srgbClr val="0070C0"/>
                </a:solidFill>
              </a:rPr>
              <a:t>Wyoming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70C0"/>
                </a:solidFill>
              </a:rPr>
              <a:t>Pleistocene–Holocene </a:t>
            </a:r>
            <a:r>
              <a:rPr lang="en-US" sz="1800" dirty="0">
                <a:solidFill>
                  <a:srgbClr val="0070C0"/>
                </a:solidFill>
              </a:rPr>
              <a:t>deposits associated with </a:t>
            </a:r>
            <a:r>
              <a:rPr lang="en-US" sz="1800" dirty="0" smtClean="0">
                <a:solidFill>
                  <a:srgbClr val="0070C0"/>
                </a:solidFill>
              </a:rPr>
              <a:t>Lake </a:t>
            </a:r>
            <a:r>
              <a:rPr lang="en-US" sz="1800" dirty="0" err="1" smtClean="0">
                <a:solidFill>
                  <a:srgbClr val="0070C0"/>
                </a:solidFill>
              </a:rPr>
              <a:t>Bogoria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in the Kenyan Rift </a:t>
            </a:r>
            <a:r>
              <a:rPr lang="en-US" sz="1800" dirty="0" smtClean="0">
                <a:solidFill>
                  <a:srgbClr val="0070C0"/>
                </a:solidFill>
              </a:rPr>
              <a:t>Valley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70C0"/>
                </a:solidFill>
              </a:rPr>
              <a:t>interior </a:t>
            </a:r>
            <a:r>
              <a:rPr lang="en-US" sz="1800" dirty="0">
                <a:solidFill>
                  <a:srgbClr val="0070C0"/>
                </a:solidFill>
              </a:rPr>
              <a:t>lakes in British Columbia, </a:t>
            </a:r>
            <a:r>
              <a:rPr lang="en-US" sz="1800" dirty="0" smtClean="0">
                <a:solidFill>
                  <a:srgbClr val="0070C0"/>
                </a:solidFill>
              </a:rPr>
              <a:t>Canada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400" dirty="0"/>
              <a:t>Classification of ancient lake deposits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990600"/>
            <a:ext cx="7696200" cy="548640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(2) Balanced-fill </a:t>
            </a:r>
            <a:r>
              <a:rPr lang="en-US" sz="1800" i="1" dirty="0">
                <a:solidFill>
                  <a:srgbClr val="FF0000"/>
                </a:solidFill>
              </a:rPr>
              <a:t>lake </a:t>
            </a:r>
            <a:r>
              <a:rPr lang="en-US" sz="1800" i="1" dirty="0" smtClean="0">
                <a:solidFill>
                  <a:srgbClr val="FF0000"/>
                </a:solidFill>
              </a:rPr>
              <a:t>basins</a:t>
            </a:r>
            <a:r>
              <a:rPr lang="en-US" sz="1800" dirty="0" smtClean="0"/>
              <a:t>, </a:t>
            </a:r>
            <a:r>
              <a:rPr lang="en-US" sz="1800" dirty="0"/>
              <a:t>which are </a:t>
            </a:r>
            <a:r>
              <a:rPr lang="en-US" sz="1800" dirty="0" smtClean="0"/>
              <a:t>intermediate in </a:t>
            </a:r>
            <a:r>
              <a:rPr lang="en-US" sz="1800" dirty="0"/>
              <a:t>style between </a:t>
            </a:r>
            <a:r>
              <a:rPr lang="en-US" sz="1800" dirty="0" err="1"/>
              <a:t>underfilled</a:t>
            </a:r>
            <a:r>
              <a:rPr lang="en-US" sz="1800" dirty="0"/>
              <a:t> and overfilled basins. </a:t>
            </a:r>
            <a:endParaRPr lang="en-US" sz="1800" dirty="0" smtClean="0"/>
          </a:p>
          <a:p>
            <a:pPr marL="0" indent="0" algn="l" rtl="0">
              <a:buNone/>
            </a:pPr>
            <a:endParaRPr lang="en-US" sz="1800" dirty="0"/>
          </a:p>
          <a:p>
            <a:pPr algn="l" rtl="0"/>
            <a:r>
              <a:rPr lang="en-US" sz="1800" dirty="0" smtClean="0"/>
              <a:t>The </a:t>
            </a:r>
            <a:r>
              <a:rPr lang="en-US" sz="1800" dirty="0"/>
              <a:t>many different carbonate </a:t>
            </a:r>
            <a:r>
              <a:rPr lang="en-US" sz="1800" dirty="0" smtClean="0"/>
              <a:t>deposits include </a:t>
            </a:r>
            <a:r>
              <a:rPr lang="en-US" sz="1800" dirty="0" err="1"/>
              <a:t>grainstones</a:t>
            </a:r>
            <a:r>
              <a:rPr lang="en-US" sz="1800" dirty="0"/>
              <a:t>, </a:t>
            </a:r>
            <a:r>
              <a:rPr lang="en-US" sz="1800" dirty="0" err="1"/>
              <a:t>ooids</a:t>
            </a:r>
            <a:r>
              <a:rPr lang="en-US" sz="1800" dirty="0"/>
              <a:t>, </a:t>
            </a:r>
            <a:r>
              <a:rPr lang="en-US" sz="1800" dirty="0" err="1"/>
              <a:t>wackestones</a:t>
            </a:r>
            <a:r>
              <a:rPr lang="en-US" sz="1800" dirty="0"/>
              <a:t>, mudstones, and </a:t>
            </a:r>
            <a:r>
              <a:rPr lang="en-US" sz="1800" dirty="0" err="1"/>
              <a:t>microbialites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The </a:t>
            </a:r>
            <a:r>
              <a:rPr lang="en-US" sz="1800" dirty="0"/>
              <a:t>production </a:t>
            </a:r>
            <a:r>
              <a:rPr lang="en-US" sz="1800" dirty="0" smtClean="0"/>
              <a:t>of carbonate </a:t>
            </a:r>
            <a:r>
              <a:rPr lang="en-US" sz="1800" dirty="0"/>
              <a:t>sediment in these lakes is closely tied to lake levels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Carbonates </a:t>
            </a:r>
            <a:r>
              <a:rPr lang="en-US" sz="1800" dirty="0"/>
              <a:t>precipitate </a:t>
            </a:r>
            <a:r>
              <a:rPr lang="en-US" sz="1800" dirty="0" smtClean="0"/>
              <a:t>during </a:t>
            </a:r>
            <a:r>
              <a:rPr lang="en-US" sz="1800" dirty="0" err="1" smtClean="0"/>
              <a:t>lowstand</a:t>
            </a:r>
            <a:r>
              <a:rPr lang="en-US" sz="1800" dirty="0" smtClean="0"/>
              <a:t> </a:t>
            </a:r>
            <a:r>
              <a:rPr lang="en-US" sz="1800" dirty="0"/>
              <a:t>periods when the lake level is below the outlet sill and salinities increase during</a:t>
            </a:r>
          </a:p>
          <a:p>
            <a:pPr algn="l" rtl="0"/>
            <a:r>
              <a:rPr lang="en-US" sz="1800" dirty="0"/>
              <a:t>evaporation.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Carbonate </a:t>
            </a:r>
            <a:r>
              <a:rPr lang="en-US" sz="1800" dirty="0"/>
              <a:t>precipitation will cease when lake levels are high and </a:t>
            </a:r>
            <a:r>
              <a:rPr lang="en-US" sz="1800" dirty="0" smtClean="0"/>
              <a:t>waters overflow </a:t>
            </a:r>
            <a:r>
              <a:rPr lang="en-US" sz="1800" dirty="0"/>
              <a:t>the lake sills and become </a:t>
            </a:r>
            <a:r>
              <a:rPr lang="en-US" sz="1800" dirty="0" err="1"/>
              <a:t>undersaturated</a:t>
            </a:r>
            <a:r>
              <a:rPr lang="en-US" sz="1800" dirty="0"/>
              <a:t> with respect to Ca. </a:t>
            </a:r>
            <a:endParaRPr lang="en-US" sz="1800" dirty="0" smtClean="0"/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70C0"/>
                </a:solidFill>
              </a:rPr>
              <a:t>Green River, Wyoming</a:t>
            </a:r>
            <a:endParaRPr lang="en-US" sz="1800" dirty="0" smtClean="0">
              <a:solidFill>
                <a:srgbClr val="0070C0"/>
              </a:solidFill>
            </a:endParaRPr>
          </a:p>
          <a:p>
            <a:pPr algn="l" rt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04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400" dirty="0"/>
              <a:t>Classification of ancient lake deposits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990600"/>
            <a:ext cx="7696200" cy="5486400"/>
          </a:xfrm>
        </p:spPr>
        <p:txBody>
          <a:bodyPr/>
          <a:lstStyle/>
          <a:p>
            <a:pPr algn="l" rtl="0"/>
            <a:r>
              <a:rPr lang="en-US" sz="1800" dirty="0" smtClean="0">
                <a:solidFill>
                  <a:srgbClr val="FF0000"/>
                </a:solidFill>
              </a:rPr>
              <a:t>(3)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FF0000"/>
                </a:solidFill>
              </a:rPr>
              <a:t>Overfilled</a:t>
            </a:r>
            <a:r>
              <a:rPr lang="en-US" sz="1800" i="1" dirty="0"/>
              <a:t> </a:t>
            </a:r>
            <a:r>
              <a:rPr lang="en-US" sz="1800" dirty="0"/>
              <a:t>lake basins develop when the water and sediment supplies </a:t>
            </a:r>
            <a:r>
              <a:rPr lang="en-US" sz="1800" dirty="0" smtClean="0"/>
              <a:t>&gt; low </a:t>
            </a:r>
            <a:r>
              <a:rPr lang="en-US" sz="1800" dirty="0"/>
              <a:t>rate </a:t>
            </a:r>
            <a:r>
              <a:rPr lang="en-US" sz="1800" dirty="0" smtClean="0"/>
              <a:t>of accommodation </a:t>
            </a:r>
            <a:r>
              <a:rPr lang="en-US" sz="1800" dirty="0"/>
              <a:t>creation and the watershed remains open.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Carbonates </a:t>
            </a:r>
            <a:r>
              <a:rPr lang="en-US" sz="1800" dirty="0"/>
              <a:t>are generally rare </a:t>
            </a:r>
            <a:r>
              <a:rPr lang="en-US" sz="1800" dirty="0" smtClean="0"/>
              <a:t>because </a:t>
            </a:r>
            <a:r>
              <a:rPr lang="en-US" sz="1800" dirty="0"/>
              <a:t>the water remains </a:t>
            </a:r>
            <a:r>
              <a:rPr lang="en-US" sz="1800" dirty="0" err="1"/>
              <a:t>undersaturated</a:t>
            </a:r>
            <a:r>
              <a:rPr lang="en-US" sz="1800" dirty="0"/>
              <a:t> with respect to the carbonate minerals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Carbonates </a:t>
            </a:r>
            <a:r>
              <a:rPr lang="en-US" sz="1800" dirty="0" smtClean="0"/>
              <a:t>can develop </a:t>
            </a:r>
            <a:r>
              <a:rPr lang="en-US" sz="1800" dirty="0"/>
              <a:t>in lakes that lie in </a:t>
            </a:r>
            <a:r>
              <a:rPr lang="en-US" sz="1800" dirty="0" smtClean="0"/>
              <a:t>catchment </a:t>
            </a:r>
            <a:r>
              <a:rPr lang="en-US" sz="1800" dirty="0"/>
              <a:t>basins formed of </a:t>
            </a:r>
            <a:r>
              <a:rPr lang="en-US" sz="1800" dirty="0">
                <a:solidFill>
                  <a:srgbClr val="FF0000"/>
                </a:solidFill>
              </a:rPr>
              <a:t>carbonate</a:t>
            </a:r>
            <a:r>
              <a:rPr lang="en-US" sz="1800" dirty="0"/>
              <a:t> </a:t>
            </a:r>
            <a:r>
              <a:rPr lang="en-US" sz="1800" dirty="0" smtClean="0"/>
              <a:t>or </a:t>
            </a:r>
            <a:r>
              <a:rPr lang="en-US" sz="1800" dirty="0" smtClean="0">
                <a:solidFill>
                  <a:srgbClr val="FF0000"/>
                </a:solidFill>
              </a:rPr>
              <a:t>volcanic </a:t>
            </a:r>
            <a:r>
              <a:rPr lang="en-US" sz="1800" dirty="0">
                <a:solidFill>
                  <a:srgbClr val="FF0000"/>
                </a:solidFill>
              </a:rPr>
              <a:t>rocks </a:t>
            </a:r>
            <a:r>
              <a:rPr lang="en-US" sz="1800" dirty="0"/>
              <a:t>or both. The influx of siliciclastic sediment is </a:t>
            </a:r>
            <a:r>
              <a:rPr lang="en-US" sz="1800" dirty="0">
                <a:solidFill>
                  <a:srgbClr val="FF0000"/>
                </a:solidFill>
              </a:rPr>
              <a:t>low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dirty="0" err="1" smtClean="0"/>
              <a:t>Ca</a:t>
            </a:r>
            <a:r>
              <a:rPr lang="en-US" sz="1800" dirty="0" smtClean="0"/>
              <a:t> saturation </a:t>
            </a:r>
            <a:r>
              <a:rPr lang="en-US" sz="1800" dirty="0"/>
              <a:t>is attained relatively easily.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Carbonate </a:t>
            </a:r>
            <a:r>
              <a:rPr lang="en-US" sz="1800" dirty="0"/>
              <a:t>sediments on the marginal benches and </a:t>
            </a:r>
            <a:r>
              <a:rPr lang="en-US" sz="1800" dirty="0" smtClean="0"/>
              <a:t>ramps include </a:t>
            </a:r>
            <a:r>
              <a:rPr lang="en-US" sz="1800" dirty="0" err="1"/>
              <a:t>charophytic</a:t>
            </a:r>
            <a:r>
              <a:rPr lang="en-US" sz="1800" dirty="0"/>
              <a:t> sands, </a:t>
            </a:r>
            <a:r>
              <a:rPr lang="en-US" sz="1800" dirty="0" err="1"/>
              <a:t>oncoids</a:t>
            </a:r>
            <a:r>
              <a:rPr lang="en-US" sz="1800" dirty="0"/>
              <a:t>, </a:t>
            </a:r>
            <a:r>
              <a:rPr lang="en-US" sz="1800" dirty="0" err="1"/>
              <a:t>microbialites</a:t>
            </a:r>
            <a:r>
              <a:rPr lang="en-US" sz="1800" dirty="0"/>
              <a:t>, skeletal sands, and </a:t>
            </a:r>
            <a:r>
              <a:rPr lang="en-US" sz="1800" dirty="0" err="1"/>
              <a:t>ooids</a:t>
            </a:r>
            <a:r>
              <a:rPr lang="en-US" sz="1800" dirty="0"/>
              <a:t>.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5103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2400" dirty="0"/>
              <a:t>Classification of ancient lake deposits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990600"/>
            <a:ext cx="7696200" cy="5486400"/>
          </a:xfrm>
        </p:spPr>
        <p:txBody>
          <a:bodyPr/>
          <a:lstStyle/>
          <a:p>
            <a:pPr algn="l" rtl="0"/>
            <a:r>
              <a:rPr lang="en-US" sz="1800" dirty="0" smtClean="0"/>
              <a:t>Carbonate </a:t>
            </a:r>
            <a:r>
              <a:rPr lang="en-US" sz="1800" dirty="0"/>
              <a:t>precipitation in larger lakes is bio-induced by plankton and can lead to the production of </a:t>
            </a:r>
            <a:r>
              <a:rPr lang="en-US" sz="1800" dirty="0" err="1"/>
              <a:t>varves</a:t>
            </a:r>
            <a:r>
              <a:rPr lang="en-US" sz="1800" dirty="0"/>
              <a:t> (e.g., Lake Zürich).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Climate </a:t>
            </a:r>
            <a:r>
              <a:rPr lang="en-US" sz="1800" dirty="0"/>
              <a:t>is important because waters in cold regions will </a:t>
            </a:r>
            <a:r>
              <a:rPr lang="en-US" sz="1800" dirty="0" smtClean="0"/>
              <a:t>not achieve </a:t>
            </a:r>
            <a:r>
              <a:rPr lang="en-US" sz="1800" dirty="0" err="1"/>
              <a:t>Ca</a:t>
            </a:r>
            <a:r>
              <a:rPr lang="en-US" sz="1800" dirty="0"/>
              <a:t> saturation.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Examples: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70C0"/>
                </a:solidFill>
              </a:rPr>
              <a:t>Kelly Lake (British </a:t>
            </a:r>
            <a:r>
              <a:rPr lang="en-US" sz="1800" dirty="0">
                <a:solidFill>
                  <a:srgbClr val="0070C0"/>
                </a:solidFill>
              </a:rPr>
              <a:t>Columbia</a:t>
            </a:r>
            <a:r>
              <a:rPr lang="en-US" sz="1800" dirty="0" smtClean="0">
                <a:solidFill>
                  <a:srgbClr val="0070C0"/>
                </a:solidFill>
              </a:rPr>
              <a:t>)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70C0"/>
                </a:solidFill>
              </a:rPr>
              <a:t>Green </a:t>
            </a:r>
            <a:r>
              <a:rPr lang="en-US" sz="1800" dirty="0">
                <a:solidFill>
                  <a:srgbClr val="0070C0"/>
                </a:solidFill>
              </a:rPr>
              <a:t>Lake (USA</a:t>
            </a:r>
            <a:r>
              <a:rPr lang="en-US" sz="1800" dirty="0" smtClean="0">
                <a:solidFill>
                  <a:srgbClr val="0070C0"/>
                </a:solidFill>
              </a:rPr>
              <a:t>)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70C0"/>
                </a:solidFill>
              </a:rPr>
              <a:t>Lake </a:t>
            </a:r>
            <a:r>
              <a:rPr lang="en-US" sz="1800" dirty="0">
                <a:solidFill>
                  <a:srgbClr val="0070C0"/>
                </a:solidFill>
              </a:rPr>
              <a:t>Zürich (Switzerland</a:t>
            </a:r>
            <a:r>
              <a:rPr lang="en-US" sz="1800" dirty="0" smtClean="0">
                <a:solidFill>
                  <a:srgbClr val="0070C0"/>
                </a:solidFill>
              </a:rPr>
              <a:t>)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 smtClean="0"/>
              <a:t>1. Lakes </a:t>
            </a:r>
            <a:r>
              <a:rPr lang="en-US" b="1" i="1" dirty="0"/>
              <a:t>and </a:t>
            </a:r>
            <a:r>
              <a:rPr lang="en-US" b="1" i="1" dirty="0" smtClean="0"/>
              <a:t>marshes</a:t>
            </a:r>
          </a:p>
          <a:p>
            <a:pPr algn="l" rtl="0"/>
            <a:r>
              <a:rPr lang="en-US" sz="1800" dirty="0" err="1"/>
              <a:t>Limestones</a:t>
            </a:r>
            <a:r>
              <a:rPr lang="en-US" sz="1800" dirty="0"/>
              <a:t> and </a:t>
            </a:r>
            <a:r>
              <a:rPr lang="en-US" sz="1800" dirty="0" err="1"/>
              <a:t>dolostones</a:t>
            </a:r>
            <a:r>
              <a:rPr lang="en-US" sz="1800" dirty="0"/>
              <a:t> generated in these environments are by far the most extensive </a:t>
            </a:r>
            <a:r>
              <a:rPr lang="en-US" sz="1800" dirty="0" smtClean="0"/>
              <a:t>and economically </a:t>
            </a:r>
            <a:r>
              <a:rPr lang="en-US" sz="1800" dirty="0"/>
              <a:t>important terrestrial accumulations.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Deposits </a:t>
            </a:r>
            <a:r>
              <a:rPr lang="en-US" sz="1800" dirty="0"/>
              <a:t>form in freshwater or </a:t>
            </a:r>
            <a:r>
              <a:rPr lang="en-US" sz="1800" dirty="0" smtClean="0"/>
              <a:t>saltwater lakes </a:t>
            </a:r>
            <a:r>
              <a:rPr lang="en-US" sz="1800" dirty="0"/>
              <a:t>under a variety of climate regimens, ranging from environments that are highly </a:t>
            </a:r>
            <a:r>
              <a:rPr lang="en-US" sz="1800" dirty="0" smtClean="0"/>
              <a:t>vegetated in </a:t>
            </a:r>
            <a:r>
              <a:rPr lang="en-US" sz="1800" dirty="0"/>
              <a:t>humid regions to </a:t>
            </a:r>
            <a:r>
              <a:rPr lang="en-US" sz="1800" dirty="0" err="1"/>
              <a:t>evaporitic</a:t>
            </a:r>
            <a:r>
              <a:rPr lang="en-US" sz="1800" dirty="0"/>
              <a:t> in arid areas</a:t>
            </a:r>
            <a:r>
              <a:rPr lang="en-US" sz="1800" dirty="0" smtClean="0"/>
              <a:t>.</a:t>
            </a:r>
          </a:p>
          <a:p>
            <a:pPr marL="0" indent="0" algn="l" rtl="0">
              <a:buNone/>
            </a:pPr>
            <a:r>
              <a:rPr lang="en-US" sz="1800" dirty="0" smtClean="0"/>
              <a:t> </a:t>
            </a:r>
          </a:p>
          <a:p>
            <a:pPr algn="l" rtl="0"/>
            <a:r>
              <a:rPr lang="en-US" sz="1800" dirty="0" smtClean="0"/>
              <a:t>Lacustrine </a:t>
            </a:r>
            <a:r>
              <a:rPr lang="en-US" sz="1800" dirty="0"/>
              <a:t>carbonates such as those in the </a:t>
            </a:r>
            <a:r>
              <a:rPr lang="en-US" sz="1800" dirty="0" smtClean="0"/>
              <a:t>Caspian Sea </a:t>
            </a:r>
            <a:r>
              <a:rPr lang="en-US" sz="1800" dirty="0"/>
              <a:t>and Great Salt Lake rival many marine basins in size and stratigraphic thickness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 err="1"/>
              <a:t>Palustrine</a:t>
            </a:r>
            <a:r>
              <a:rPr lang="en-US" sz="1800" dirty="0"/>
              <a:t> carbonates are mostly shallow freshwater deposits that have undergone </a:t>
            </a:r>
            <a:r>
              <a:rPr lang="en-US" sz="1800" dirty="0" smtClean="0"/>
              <a:t>extensive </a:t>
            </a:r>
            <a:r>
              <a:rPr lang="en-US" sz="1800" dirty="0" err="1" smtClean="0"/>
              <a:t>pedogenic</a:t>
            </a:r>
            <a:r>
              <a:rPr lang="en-US" sz="1800" dirty="0" smtClean="0"/>
              <a:t> modification, particularly in swamps and marshes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25671492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Text Box 3"/>
          <p:cNvSpPr txBox="1">
            <a:spLocks noChangeArrowheads="1"/>
          </p:cNvSpPr>
          <p:nvPr/>
        </p:nvSpPr>
        <p:spPr bwMode="gray">
          <a:xfrm>
            <a:off x="1676400" y="5410200"/>
            <a:ext cx="579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Arial" pitchFamily="34" charset="0"/>
              </a:rPr>
              <a:t>www.du.edu.eg/faculty/sci</a:t>
            </a:r>
            <a:r>
              <a:rPr lang="en-US" dirty="0">
                <a:latin typeface="Arial" pitchFamily="34" charset="0"/>
              </a:rPr>
              <a:t> </a:t>
            </a:r>
          </a:p>
        </p:txBody>
      </p:sp>
      <p:sp>
        <p:nvSpPr>
          <p:cNvPr id="145414" name="WordArt 6"/>
          <p:cNvSpPr>
            <a:spLocks noChangeArrowheads="1" noChangeShapeType="1" noTextEdit="1"/>
          </p:cNvSpPr>
          <p:nvPr/>
        </p:nvSpPr>
        <p:spPr bwMode="gray">
          <a:xfrm>
            <a:off x="2133600" y="1295400"/>
            <a:ext cx="472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>
                        <a:gamma/>
                        <a:shade val="46275"/>
                        <a:invGamma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rgbClr val="868686">
                      <a:alpha val="50000"/>
                    </a:srgbClr>
                  </a:outerShdw>
                </a:effectLst>
                <a:latin typeface="Arial Black"/>
              </a:rPr>
              <a:t>Thank You !</a:t>
            </a:r>
            <a:endParaRPr lang="ar-EG" sz="36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>
                      <a:gamma/>
                      <a:shade val="46275"/>
                      <a:invGamma/>
                    </a:schemeClr>
                  </a:gs>
                  <a:gs pos="100000">
                    <a:schemeClr val="tx2"/>
                  </a:gs>
                </a:gsLst>
                <a:lin ang="5400000" scaled="1"/>
              </a:gradFill>
              <a:effectLst>
                <a:outerShdw dist="71842" dir="2700000" algn="ctr" rotWithShape="0">
                  <a:srgbClr val="868686">
                    <a:alpha val="5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gray">
          <a:xfrm>
            <a:off x="1676400" y="2743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 Black" pitchFamily="34" charset="0"/>
              </a:rPr>
              <a:t>DSRG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 smtClean="0"/>
              <a:t>2. Springs</a:t>
            </a:r>
          </a:p>
          <a:p>
            <a:pPr algn="l" rtl="0"/>
            <a:r>
              <a:rPr lang="en-US" sz="1800" dirty="0" smtClean="0"/>
              <a:t>Calcareous </a:t>
            </a:r>
            <a:r>
              <a:rPr lang="en-US" sz="1800" dirty="0"/>
              <a:t>spring deposits develop wherever carbonate-charged subsurface waters emerge </a:t>
            </a:r>
            <a:r>
              <a:rPr lang="en-US" sz="1800" dirty="0" smtClean="0"/>
              <a:t>at the </a:t>
            </a:r>
            <a:r>
              <a:rPr lang="en-US" sz="1800" dirty="0"/>
              <a:t>surface of the Earth.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Circulated </a:t>
            </a:r>
            <a:r>
              <a:rPr lang="en-US" sz="1800" dirty="0"/>
              <a:t>at various depths within the crust, spring </a:t>
            </a:r>
            <a:r>
              <a:rPr lang="en-US" sz="1800" dirty="0" smtClean="0"/>
              <a:t>waters range </a:t>
            </a:r>
            <a:r>
              <a:rPr lang="en-US" sz="1800" dirty="0"/>
              <a:t>from cold (&lt;10 °C) to boiling (100 °C), from acidic (in some cases with pH&lt;1) </a:t>
            </a:r>
            <a:r>
              <a:rPr lang="en-US" sz="1800" dirty="0" smtClean="0"/>
              <a:t>to alkaline </a:t>
            </a:r>
            <a:r>
              <a:rPr lang="en-US" sz="1800" dirty="0"/>
              <a:t>(pH&gt;8), and can contain many different dissolved solids at highly </a:t>
            </a:r>
            <a:r>
              <a:rPr lang="en-US" sz="1800" dirty="0" smtClean="0"/>
              <a:t>variable concentrations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rtl="0"/>
            <a:endParaRPr lang="en-US" sz="1800" dirty="0"/>
          </a:p>
          <a:p>
            <a:pPr algn="l" rtl="0"/>
            <a:r>
              <a:rPr lang="en-US" sz="1800" dirty="0" smtClean="0"/>
              <a:t>Carbonate </a:t>
            </a:r>
            <a:r>
              <a:rPr lang="en-US" sz="1800" dirty="0"/>
              <a:t>spring deposits are widespread, with </a:t>
            </a:r>
            <a:r>
              <a:rPr lang="en-US" sz="1800" dirty="0" smtClean="0"/>
              <a:t>the precipitation </a:t>
            </a:r>
            <a:r>
              <a:rPr lang="en-US" sz="1800" dirty="0"/>
              <a:t>of calcite, aragonite, or both (and even dolomite in rare examples) being </a:t>
            </a:r>
            <a:r>
              <a:rPr lang="en-US" sz="1800" dirty="0" smtClean="0"/>
              <a:t>influenced by local </a:t>
            </a:r>
            <a:r>
              <a:rPr lang="en-US" sz="1800" dirty="0"/>
              <a:t>climate.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Microbes </a:t>
            </a:r>
            <a:r>
              <a:rPr lang="en-US" sz="1800" dirty="0"/>
              <a:t>typically play a critical formative role in this style of carbonate precipitation</a:t>
            </a:r>
            <a:r>
              <a:rPr lang="en-US" sz="1800" dirty="0" smtClean="0"/>
              <a:t>. 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264116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>
                <a:solidFill>
                  <a:srgbClr val="FF0000"/>
                </a:solidFill>
              </a:rPr>
              <a:t>Strandline </a:t>
            </a:r>
            <a:r>
              <a:rPr lang="en-US" b="1" dirty="0" smtClean="0">
                <a:solidFill>
                  <a:srgbClr val="FF0000"/>
                </a:solidFill>
              </a:rPr>
              <a:t>systems</a:t>
            </a:r>
          </a:p>
          <a:p>
            <a:pPr marL="0" indent="0" algn="l" rtl="0">
              <a:buNone/>
            </a:pPr>
            <a:r>
              <a:rPr lang="en-US" b="1" i="1" dirty="0" smtClean="0"/>
              <a:t>1. Muddy </a:t>
            </a:r>
            <a:r>
              <a:rPr lang="en-US" b="1" i="1" dirty="0"/>
              <a:t>tidal flats</a:t>
            </a:r>
          </a:p>
          <a:p>
            <a:pPr algn="l" rtl="0"/>
            <a:r>
              <a:rPr lang="en-US" sz="1800" dirty="0"/>
              <a:t>These low-energy </a:t>
            </a:r>
            <a:r>
              <a:rPr lang="en-US" sz="1800" dirty="0" err="1"/>
              <a:t>peritidal</a:t>
            </a:r>
            <a:r>
              <a:rPr lang="en-US" sz="1800" dirty="0"/>
              <a:t> depositional systems are widespread in time and </a:t>
            </a:r>
            <a:r>
              <a:rPr lang="en-US" sz="1800" dirty="0" smtClean="0"/>
              <a:t>space. 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They occur </a:t>
            </a:r>
            <a:r>
              <a:rPr lang="en-US" sz="1800" dirty="0"/>
              <a:t>along </a:t>
            </a:r>
            <a:r>
              <a:rPr lang="en-US" sz="1800" dirty="0" smtClean="0"/>
              <a:t>protected </a:t>
            </a:r>
            <a:r>
              <a:rPr lang="en-US" sz="1800" dirty="0"/>
              <a:t>shorelines and form </a:t>
            </a:r>
            <a:r>
              <a:rPr lang="en-US" sz="1800" dirty="0" smtClean="0"/>
              <a:t>by the </a:t>
            </a:r>
            <a:r>
              <a:rPr lang="en-US" sz="1800" dirty="0"/>
              <a:t>combined action of daily tides and cyclonic storms, the latter sweeping </a:t>
            </a:r>
            <a:r>
              <a:rPr lang="en-US" sz="1800" dirty="0" smtClean="0"/>
              <a:t>muddy waters </a:t>
            </a:r>
            <a:r>
              <a:rPr lang="en-US" sz="1800" dirty="0"/>
              <a:t>onto the flats. Sequences comprise stacked </a:t>
            </a:r>
            <a:r>
              <a:rPr lang="en-US" sz="1800" dirty="0" err="1"/>
              <a:t>subtidal</a:t>
            </a:r>
            <a:r>
              <a:rPr lang="en-US" sz="1800" dirty="0"/>
              <a:t>, intertidal, and </a:t>
            </a:r>
            <a:r>
              <a:rPr lang="en-US" sz="1800" dirty="0" err="1"/>
              <a:t>supratidal</a:t>
            </a:r>
            <a:r>
              <a:rPr lang="en-US" sz="1800" dirty="0"/>
              <a:t> deposits</a:t>
            </a:r>
            <a:r>
              <a:rPr lang="en-US" sz="1800" dirty="0" smtClean="0"/>
              <a:t>.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The character of such cycles is a function of local climate and the nature of the </a:t>
            </a:r>
            <a:r>
              <a:rPr lang="en-US" sz="1800" dirty="0" smtClean="0"/>
              <a:t>adjacent </a:t>
            </a:r>
            <a:r>
              <a:rPr lang="en-US" sz="1800" dirty="0" err="1" smtClean="0"/>
              <a:t>subtidal</a:t>
            </a:r>
            <a:r>
              <a:rPr lang="en-US" sz="1800" dirty="0" smtClean="0"/>
              <a:t> </a:t>
            </a:r>
            <a:r>
              <a:rPr lang="en-US" sz="1800" dirty="0"/>
              <a:t>environments. </a:t>
            </a:r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Many </a:t>
            </a:r>
            <a:r>
              <a:rPr lang="en-US" sz="1800" dirty="0"/>
              <a:t>such sequences can be stacked on one another to form </a:t>
            </a:r>
            <a:r>
              <a:rPr lang="en-US" sz="1800" dirty="0" smtClean="0"/>
              <a:t>impressive successions </a:t>
            </a:r>
            <a:r>
              <a:rPr lang="en-US" sz="1800" dirty="0"/>
              <a:t>of rocks.</a:t>
            </a:r>
            <a:endParaRPr lang="en-US" sz="1800" b="1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208921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>
                <a:solidFill>
                  <a:srgbClr val="FF0000"/>
                </a:solidFill>
              </a:rPr>
              <a:t>Strandline </a:t>
            </a:r>
            <a:r>
              <a:rPr lang="en-US" b="1" dirty="0" smtClean="0">
                <a:solidFill>
                  <a:srgbClr val="FF0000"/>
                </a:solidFill>
              </a:rPr>
              <a:t>systems</a:t>
            </a:r>
          </a:p>
          <a:p>
            <a:pPr marL="0" indent="0" algn="l" rtl="0">
              <a:buNone/>
            </a:pPr>
            <a:r>
              <a:rPr lang="en-US" b="1" i="1" dirty="0"/>
              <a:t>2</a:t>
            </a:r>
            <a:r>
              <a:rPr lang="en-US" b="1" i="1" dirty="0" smtClean="0"/>
              <a:t>. </a:t>
            </a:r>
            <a:r>
              <a:rPr lang="en-US" b="1" i="1" dirty="0">
                <a:solidFill>
                  <a:srgbClr val="FF0000"/>
                </a:solidFill>
              </a:rPr>
              <a:t>Beaches </a:t>
            </a:r>
            <a:r>
              <a:rPr lang="en-US" b="1" i="1" dirty="0"/>
              <a:t>and </a:t>
            </a:r>
            <a:r>
              <a:rPr lang="en-US" b="1" i="1" dirty="0" err="1"/>
              <a:t>aeolianites</a:t>
            </a:r>
            <a:endParaRPr lang="en-US" b="1" i="1" dirty="0"/>
          </a:p>
          <a:p>
            <a:pPr algn="l" rtl="0"/>
            <a:r>
              <a:rPr lang="en-US" sz="1800" dirty="0" smtClean="0"/>
              <a:t>Beaches are generally adjacent to grainy high-energy shelf systems.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They are best developed on open shelves and on inner ramps where waves and swells sweep unimpeded onshore.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These deposits have the same general attributes as siliciclastic beaches. </a:t>
            </a:r>
          </a:p>
          <a:p>
            <a:pPr algn="l" rtl="0"/>
            <a:endParaRPr lang="en-US" sz="1800" dirty="0" smtClean="0"/>
          </a:p>
          <a:p>
            <a:pPr algn="l" rtl="0"/>
            <a:r>
              <a:rPr lang="en-US" sz="1800" dirty="0" smtClean="0"/>
              <a:t>One important difference, especially in the tropics, is the presence of carbonate </a:t>
            </a:r>
            <a:r>
              <a:rPr lang="en-US" sz="1800" dirty="0" err="1" smtClean="0"/>
              <a:t>beachrock</a:t>
            </a:r>
            <a:r>
              <a:rPr lang="en-US" sz="1800" dirty="0" smtClean="0"/>
              <a:t> layers in the intertidal zone.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Carbonate depositional environments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G336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DSRG</a:t>
            </a:r>
          </a:p>
        </p:txBody>
      </p:sp>
    </p:spTree>
    <p:extLst>
      <p:ext uri="{BB962C8B-B14F-4D97-AF65-F5344CB8AC3E}">
        <p14:creationId xmlns:p14="http://schemas.microsoft.com/office/powerpoint/2010/main" val="393697463"/>
      </p:ext>
    </p:extLst>
  </p:cSld>
  <p:clrMapOvr>
    <a:masterClrMapping/>
  </p:clrMapOvr>
</p:sld>
</file>

<file path=ppt/theme/theme1.xml><?xml version="1.0" encoding="utf-8"?>
<a:theme xmlns:a="http://schemas.openxmlformats.org/drawingml/2006/main" name="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435TGp_smile_light_ani</Template>
  <TotalTime>15024</TotalTime>
  <Words>4345</Words>
  <Application>Microsoft Office PowerPoint</Application>
  <PresentationFormat>On-screen Show (4:3)</PresentationFormat>
  <Paragraphs>526</Paragraphs>
  <Slides>60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Arial Black</vt:lpstr>
      <vt:lpstr>LiberationSerif</vt:lpstr>
      <vt:lpstr>LiberationSerif-Bold</vt:lpstr>
      <vt:lpstr>Verdana</vt:lpstr>
      <vt:lpstr>Wingdings</vt:lpstr>
      <vt:lpstr>435TGp_smile_light_ani</vt:lpstr>
      <vt:lpstr>Depositional Environments  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Carbonate depositional environments</vt:lpstr>
      <vt:lpstr>Depositional Environments  Lec. 9 Lacustrine Carbonates</vt:lpstr>
      <vt:lpstr>Lacustrine carbonates</vt:lpstr>
      <vt:lpstr>Outline</vt:lpstr>
      <vt:lpstr>Modern lakes</vt:lpstr>
      <vt:lpstr>Modern lakes</vt:lpstr>
      <vt:lpstr>Modern lakes</vt:lpstr>
      <vt:lpstr>Controls on lake sedimentation</vt:lpstr>
      <vt:lpstr>Controls on lake sedimentation</vt:lpstr>
      <vt:lpstr>Controls on lake sedimentation</vt:lpstr>
      <vt:lpstr>Controls on lake sedimentation</vt:lpstr>
      <vt:lpstr>Controls on lake sedimentation</vt:lpstr>
      <vt:lpstr>Controls on lake sedimentation</vt:lpstr>
      <vt:lpstr>Controls on lake sedimentation</vt:lpstr>
      <vt:lpstr>Controls on lake sedimentation</vt:lpstr>
      <vt:lpstr>Controls on lake sedimentation</vt:lpstr>
      <vt:lpstr>Controls on 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Lake sedimentation</vt:lpstr>
      <vt:lpstr>Lacustrine microbialites</vt:lpstr>
      <vt:lpstr>Lacustrine microbialites</vt:lpstr>
      <vt:lpstr>Lacustrine microbialites</vt:lpstr>
      <vt:lpstr>Lacustrine microbialites</vt:lpstr>
      <vt:lpstr>Classification of ancient lake deposits</vt:lpstr>
      <vt:lpstr>Classification of ancient lake deposits</vt:lpstr>
      <vt:lpstr>Classification of ancient lake deposits</vt:lpstr>
      <vt:lpstr>Classification of ancient lake deposits</vt:lpstr>
      <vt:lpstr>Classification of ancient lake deposits</vt:lpstr>
      <vt:lpstr>Classification of ancient lake deposits</vt:lpstr>
      <vt:lpstr>Classification of ancient lake deposits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Depositional Environments</dc:title>
  <dc:creator>ehab assal</dc:creator>
  <cp:lastModifiedBy>Ehab Assal</cp:lastModifiedBy>
  <cp:revision>267</cp:revision>
  <dcterms:created xsi:type="dcterms:W3CDTF">2010-12-03T14:59:34Z</dcterms:created>
  <dcterms:modified xsi:type="dcterms:W3CDTF">2021-04-03T22:30:53Z</dcterms:modified>
</cp:coreProperties>
</file>