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42"/>
  </p:notesMasterIdLst>
  <p:handoutMasterIdLst>
    <p:handoutMasterId r:id="rId43"/>
  </p:handoutMasterIdLst>
  <p:sldIdLst>
    <p:sldId id="256" r:id="rId2"/>
    <p:sldId id="289" r:id="rId3"/>
    <p:sldId id="361" r:id="rId4"/>
    <p:sldId id="435" r:id="rId5"/>
    <p:sldId id="436" r:id="rId6"/>
    <p:sldId id="358" r:id="rId7"/>
    <p:sldId id="438" r:id="rId8"/>
    <p:sldId id="437" r:id="rId9"/>
    <p:sldId id="394" r:id="rId10"/>
    <p:sldId id="439" r:id="rId11"/>
    <p:sldId id="440" r:id="rId12"/>
    <p:sldId id="441" r:id="rId13"/>
    <p:sldId id="442" r:id="rId14"/>
    <p:sldId id="443" r:id="rId15"/>
    <p:sldId id="344" r:id="rId16"/>
    <p:sldId id="444" r:id="rId17"/>
    <p:sldId id="445" r:id="rId18"/>
    <p:sldId id="433" r:id="rId19"/>
    <p:sldId id="410" r:id="rId20"/>
    <p:sldId id="398" r:id="rId21"/>
    <p:sldId id="455" r:id="rId22"/>
    <p:sldId id="446" r:id="rId23"/>
    <p:sldId id="458" r:id="rId24"/>
    <p:sldId id="453" r:id="rId25"/>
    <p:sldId id="457" r:id="rId26"/>
    <p:sldId id="413" r:id="rId27"/>
    <p:sldId id="454" r:id="rId28"/>
    <p:sldId id="411" r:id="rId29"/>
    <p:sldId id="412" r:id="rId30"/>
    <p:sldId id="447" r:id="rId31"/>
    <p:sldId id="448" r:id="rId32"/>
    <p:sldId id="414" r:id="rId33"/>
    <p:sldId id="449" r:id="rId34"/>
    <p:sldId id="415" r:id="rId35"/>
    <p:sldId id="399" r:id="rId36"/>
    <p:sldId id="451" r:id="rId37"/>
    <p:sldId id="450" r:id="rId38"/>
    <p:sldId id="452" r:id="rId39"/>
    <p:sldId id="434" r:id="rId40"/>
    <p:sldId id="286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A20B"/>
    <a:srgbClr val="F38D05"/>
    <a:srgbClr val="7D8496"/>
    <a:srgbClr val="9851EF"/>
    <a:srgbClr val="4792D7"/>
    <a:srgbClr val="999999"/>
    <a:srgbClr val="A1A1A1"/>
    <a:srgbClr val="0E4384"/>
    <a:srgbClr val="F8F8F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434" autoAdjust="0"/>
  </p:normalViewPr>
  <p:slideViewPr>
    <p:cSldViewPr>
      <p:cViewPr varScale="1">
        <p:scale>
          <a:sx n="70" d="100"/>
          <a:sy n="70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FA79857-4C3D-49CB-98A4-7CAC51399E03}" type="datetimeFigureOut">
              <a:rPr lang="ar-EG" smtClean="0"/>
              <a:t>22/08/1442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0D1062-603A-4041-8B28-D30CBF75F14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6690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8D5C260-DD59-41F8-9AB2-31A6D80E99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2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5" name="Rectangle 9"/>
          <p:cNvSpPr>
            <a:spLocks noChangeArrowheads="1"/>
          </p:cNvSpPr>
          <p:nvPr/>
        </p:nvSpPr>
        <p:spPr bwMode="ltGray">
          <a:xfrm>
            <a:off x="6096000" y="3660825"/>
            <a:ext cx="15240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endParaRPr lang="ar-EG"/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ltGray">
          <a:xfrm>
            <a:off x="4572000" y="2209800"/>
            <a:ext cx="1524000" cy="1447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ltGray">
          <a:xfrm>
            <a:off x="0" y="2209800"/>
            <a:ext cx="15240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11626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62000" y="1143000"/>
            <a:ext cx="7772400" cy="9906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162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553200"/>
            <a:ext cx="2133600" cy="228600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162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228600"/>
          </a:xfrm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776B9EF-3C1E-40EB-96C7-B07433C38F8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2" name="Picture 4" descr="waverip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4"/>
          <a:stretch>
            <a:fillRect/>
          </a:stretch>
        </p:blipFill>
        <p:spPr bwMode="auto">
          <a:xfrm>
            <a:off x="0" y="2205990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Kongsfjord2"/>
          <p:cNvPicPr preferRelativeResize="0">
            <a:picLocks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" t="1882" r="47314"/>
          <a:stretch/>
        </p:blipFill>
        <p:spPr bwMode="auto">
          <a:xfrm>
            <a:off x="7619568" y="3661200"/>
            <a:ext cx="1522800" cy="14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World Landmarks_294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2" r="37427"/>
          <a:stretch>
            <a:fillRect/>
          </a:stretch>
        </p:blipFill>
        <p:spPr bwMode="auto">
          <a:xfrm>
            <a:off x="3044307" y="2207025"/>
            <a:ext cx="3056400" cy="29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Rectangle 5"/>
          <p:cNvSpPr>
            <a:spLocks noChangeArrowheads="1"/>
          </p:cNvSpPr>
          <p:nvPr/>
        </p:nvSpPr>
        <p:spPr bwMode="ltGray">
          <a:xfrm>
            <a:off x="1520559" y="2205990"/>
            <a:ext cx="1524000" cy="1447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pic>
        <p:nvPicPr>
          <p:cNvPr id="2058" name="Picture 5" descr="Description: Dep-26"/>
          <p:cNvPicPr preferRelativeResize="0">
            <a:picLocks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" r="18077" b="263"/>
          <a:stretch/>
        </p:blipFill>
        <p:spPr bwMode="auto">
          <a:xfrm>
            <a:off x="1523220" y="3657390"/>
            <a:ext cx="1519238" cy="14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3A66-9930-49E7-8E82-24FDF27297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3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07950"/>
            <a:ext cx="1943100" cy="6018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07950"/>
            <a:ext cx="5676900" cy="6018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D44B8-F03B-42B4-BC93-B46B7D3FBD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33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97E261D-644B-48DE-BCDD-27B0A7D8C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9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en-US"/>
              <a:t>Click icon to add table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DD35E25-D7FE-4B9A-B635-2CB1B2EA33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90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en-US"/>
              <a:t>Click icon to add chart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14CE7CB-ACD2-4AAD-BAC2-63B40BDFBB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37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99F8031E-7C54-4B96-B58A-DE376AE5B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5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G301/2010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E715-F905-485C-804D-F046C220A1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8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C5E04-BA2D-4A30-8C76-E2FBD9FEE5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BB9C2-6AA8-4777-BF02-29E37D3424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4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D332F-C74B-41E0-A306-CB8F4C34C9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3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403B-5023-4BB1-BFB0-F993E86A1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4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7CE71-BCA0-407C-8D06-5FE85C5048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3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CE1B5-9467-468E-9AAD-6E75481474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3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01530-4A42-415D-AC53-267138201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1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2" name="Rectangle 20"/>
          <p:cNvSpPr>
            <a:spLocks noChangeArrowheads="1"/>
          </p:cNvSpPr>
          <p:nvPr/>
        </p:nvSpPr>
        <p:spPr bwMode="gray">
          <a:xfrm>
            <a:off x="838200" y="0"/>
            <a:ext cx="8305800" cy="7905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10602" name="Rectangle 10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107950"/>
            <a:ext cx="7315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7696200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fld id="{1D23E715-F905-485C-804D-F046C220A1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ltGray">
          <a:xfrm>
            <a:off x="0" y="0"/>
            <a:ext cx="838200" cy="787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ltGray">
          <a:xfrm>
            <a:off x="0" y="787400"/>
            <a:ext cx="838200" cy="78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ltGray">
          <a:xfrm>
            <a:off x="0" y="1563688"/>
            <a:ext cx="838200" cy="787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10613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pic>
        <p:nvPicPr>
          <p:cNvPr id="15" name="Picture 4" descr="waverip"/>
          <p:cNvPicPr preferRelativeResize="0">
            <a:picLocks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4"/>
          <a:stretch>
            <a:fillRect/>
          </a:stretch>
        </p:blipFill>
        <p:spPr bwMode="auto">
          <a:xfrm>
            <a:off x="0" y="0"/>
            <a:ext cx="838800" cy="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Kongsfjord2"/>
          <p:cNvPicPr preferRelativeResize="0">
            <a:picLocks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4"/>
          <a:stretch>
            <a:fillRect/>
          </a:stretch>
        </p:blipFill>
        <p:spPr bwMode="auto">
          <a:xfrm>
            <a:off x="8305200" y="0"/>
            <a:ext cx="838800" cy="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Description: Dep-26"/>
          <p:cNvPicPr preferRelativeResize="0">
            <a:picLocks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77"/>
          <a:stretch>
            <a:fillRect/>
          </a:stretch>
        </p:blipFill>
        <p:spPr bwMode="auto">
          <a:xfrm>
            <a:off x="0" y="1563688"/>
            <a:ext cx="838800" cy="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9" grpId="0" animBg="1"/>
    </p:bldLst>
  </p:timing>
  <p:hf sldNum="0" hdr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10200"/>
            <a:ext cx="6400800" cy="11871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Dr. EHAB M. </a:t>
            </a:r>
            <a:r>
              <a:rPr lang="en-US" sz="2000" dirty="0" smtClean="0"/>
              <a:t>ASSAL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Damietta </a:t>
            </a:r>
            <a:r>
              <a:rPr lang="en-US" sz="2000" dirty="0" smtClean="0"/>
              <a:t>University</a:t>
            </a:r>
            <a:endParaRPr lang="en-US" sz="2000" dirty="0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Depositional Environments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Lec</a:t>
            </a:r>
            <a:r>
              <a:rPr lang="en-US" sz="2800" dirty="0" smtClean="0"/>
              <a:t>. </a:t>
            </a:r>
            <a:r>
              <a:rPr lang="en-US" sz="2800" smtClean="0"/>
              <a:t>12 Deep-water </a:t>
            </a:r>
            <a:r>
              <a:rPr lang="en-US" sz="2800" dirty="0" smtClean="0"/>
              <a:t>carbonates</a:t>
            </a:r>
            <a:endParaRPr lang="en-US" sz="2800" dirty="0"/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gray">
          <a:xfrm>
            <a:off x="1676400" y="2743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Arial Black" pitchFamily="34" charset="0"/>
              </a:rPr>
              <a:t>DSRG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Universal controls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6" r="25241" b="8885"/>
          <a:stretch/>
        </p:blipFill>
        <p:spPr>
          <a:xfrm>
            <a:off x="2461415" y="817093"/>
            <a:ext cx="4054801" cy="563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i="1" dirty="0"/>
              <a:t>Dissolution</a:t>
            </a:r>
          </a:p>
          <a:p>
            <a:pPr algn="l" rtl="0"/>
            <a:r>
              <a:rPr lang="en-US" sz="1800" dirty="0"/>
              <a:t>Accumulation of calcareous sediment on the seafloor is a balance between the rate of </a:t>
            </a:r>
            <a:r>
              <a:rPr lang="en-US" sz="1800" dirty="0" smtClean="0"/>
              <a:t>supply versus </a:t>
            </a:r>
            <a:r>
              <a:rPr lang="en-US" sz="1800" dirty="0"/>
              <a:t>the rate of dissolution. </a:t>
            </a:r>
            <a:endParaRPr lang="en-US" sz="1800" dirty="0" smtClean="0"/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A </a:t>
            </a:r>
            <a:r>
              <a:rPr lang="en-US" sz="1800" dirty="0"/>
              <a:t>major control on the preservation of pelagic carbonate is </a:t>
            </a:r>
            <a:r>
              <a:rPr lang="en-US" sz="1800" dirty="0" smtClean="0"/>
              <a:t>the location </a:t>
            </a:r>
            <a:r>
              <a:rPr lang="en-US" sz="1800" dirty="0"/>
              <a:t>and depth of the carbonate compensation depth (CCD) and aragonite </a:t>
            </a:r>
            <a:r>
              <a:rPr lang="en-US" sz="1800" dirty="0" smtClean="0"/>
              <a:t>compensation depth </a:t>
            </a:r>
            <a:r>
              <a:rPr lang="en-US" sz="1800" dirty="0"/>
              <a:t>(ACD). </a:t>
            </a:r>
            <a:endParaRPr lang="en-US" sz="1800" dirty="0" smtClean="0"/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Dissolution </a:t>
            </a:r>
            <a:r>
              <a:rPr lang="en-US" sz="1800" dirty="0"/>
              <a:t>is a function of many variables </a:t>
            </a:r>
            <a:r>
              <a:rPr lang="en-US" sz="1800" dirty="0" smtClean="0"/>
              <a:t>including decreased </a:t>
            </a:r>
            <a:r>
              <a:rPr lang="en-US" sz="1800" dirty="0"/>
              <a:t>temperature, increased hydrostatic pressure, and increased CO2 content of the </a:t>
            </a:r>
            <a:r>
              <a:rPr lang="en-US" sz="1800" dirty="0" smtClean="0"/>
              <a:t>water with </a:t>
            </a:r>
            <a:r>
              <a:rPr lang="en-US" sz="1800" dirty="0"/>
              <a:t>increasing depth. </a:t>
            </a:r>
            <a:endParaRPr lang="en-US" sz="1800" dirty="0" smtClean="0"/>
          </a:p>
          <a:p>
            <a:pPr algn="l" rtl="0"/>
            <a:endParaRPr lang="en-US" sz="1800" dirty="0"/>
          </a:p>
          <a:p>
            <a:pPr algn="l" rtl="0"/>
            <a:r>
              <a:rPr lang="en-US" sz="1800" dirty="0" smtClean="0"/>
              <a:t>Even </a:t>
            </a:r>
            <a:r>
              <a:rPr lang="en-US" sz="1800" dirty="0"/>
              <a:t>below these depths, dissolution may not occur </a:t>
            </a:r>
            <a:r>
              <a:rPr lang="en-US" sz="1800" dirty="0" smtClean="0"/>
              <a:t>immediately because </a:t>
            </a:r>
            <a:r>
              <a:rPr lang="en-US" sz="1800" dirty="0"/>
              <a:t>most grains have organic coatings or are held in organic-rich fecal pellets.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Depositional controls</a:t>
            </a:r>
            <a:endParaRPr lang="ar-E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i="1" dirty="0"/>
              <a:t>Dissolution</a:t>
            </a:r>
          </a:p>
          <a:p>
            <a:pPr algn="l" rtl="0"/>
            <a:r>
              <a:rPr lang="en-US" sz="1800" dirty="0"/>
              <a:t>In the modern world, </a:t>
            </a:r>
            <a:r>
              <a:rPr lang="en-US" sz="1800" dirty="0" smtClean="0"/>
              <a:t>below the </a:t>
            </a:r>
            <a:r>
              <a:rPr lang="en-US" sz="1800" dirty="0"/>
              <a:t>CCD where organic coatings have disappeared, there is no carbonate and the seafloor </a:t>
            </a:r>
            <a:r>
              <a:rPr lang="en-US" sz="1800" dirty="0" smtClean="0"/>
              <a:t>is covered </a:t>
            </a:r>
            <a:r>
              <a:rPr lang="en-US" sz="1800" dirty="0"/>
              <a:t>with red clay and </a:t>
            </a:r>
            <a:r>
              <a:rPr lang="en-US" sz="1800" dirty="0" err="1"/>
              <a:t>biosiliceous</a:t>
            </a:r>
            <a:r>
              <a:rPr lang="en-US" sz="1800" dirty="0"/>
              <a:t> ooze. </a:t>
            </a:r>
            <a:endParaRPr lang="en-US" sz="1800" dirty="0" smtClean="0"/>
          </a:p>
          <a:p>
            <a:pPr algn="l" rtl="0"/>
            <a:endParaRPr lang="en-US" sz="1800" dirty="0"/>
          </a:p>
          <a:p>
            <a:pPr algn="l" rtl="0"/>
            <a:r>
              <a:rPr lang="en-US" sz="1800" dirty="0" smtClean="0"/>
              <a:t>The </a:t>
            </a:r>
            <a:r>
              <a:rPr lang="en-US" sz="1800" dirty="0"/>
              <a:t>deep-ocean hills that protrude up above </a:t>
            </a:r>
            <a:r>
              <a:rPr lang="en-US" sz="1800" dirty="0" smtClean="0"/>
              <a:t>the CCD </a:t>
            </a:r>
            <a:r>
              <a:rPr lang="en-US" sz="1800" dirty="0"/>
              <a:t>today are mantled with white pelagic carbonate and have been called the “</a:t>
            </a:r>
            <a:r>
              <a:rPr lang="en-US" sz="1800" dirty="0" smtClean="0"/>
              <a:t>snow-capped mountains </a:t>
            </a:r>
            <a:r>
              <a:rPr lang="en-US" sz="1800" dirty="0"/>
              <a:t>of the deep sea”, with the snow being the white carbonate sediment. </a:t>
            </a:r>
            <a:endParaRPr lang="en-US" sz="1800" dirty="0" smtClean="0"/>
          </a:p>
          <a:p>
            <a:pPr algn="l" rtl="0"/>
            <a:endParaRPr lang="en-US" sz="1800" dirty="0"/>
          </a:p>
          <a:p>
            <a:pPr algn="l" rtl="0"/>
            <a:r>
              <a:rPr lang="en-US" sz="1800" dirty="0" smtClean="0"/>
              <a:t>The </a:t>
            </a:r>
            <a:r>
              <a:rPr lang="en-US" sz="1800" dirty="0" err="1" smtClean="0"/>
              <a:t>lysocline</a:t>
            </a:r>
            <a:r>
              <a:rPr lang="en-US" sz="1800" dirty="0" smtClean="0"/>
              <a:t>, the </a:t>
            </a:r>
            <a:r>
              <a:rPr lang="en-US" sz="1800" dirty="0"/>
              <a:t>depth where dissolution begins, is much </a:t>
            </a:r>
            <a:r>
              <a:rPr lang="en-US" sz="1800" dirty="0" smtClean="0"/>
              <a:t>shallower.</a:t>
            </a:r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/>
              <a:t>The positions of the CCD and ACD have varied in space and time. They are mostly affected </a:t>
            </a:r>
            <a:r>
              <a:rPr lang="en-US" sz="1800" dirty="0" smtClean="0"/>
              <a:t>by nutrient </a:t>
            </a:r>
            <a:r>
              <a:rPr lang="en-US" sz="1800" dirty="0"/>
              <a:t>concentrations in the surface waters, which determine the rate of biogenic </a:t>
            </a:r>
            <a:r>
              <a:rPr lang="en-US" sz="1800" dirty="0" smtClean="0"/>
              <a:t>carbonate production </a:t>
            </a:r>
            <a:r>
              <a:rPr lang="en-US" sz="1800" dirty="0"/>
              <a:t>and thus sediment supply, and the degree of </a:t>
            </a:r>
            <a:r>
              <a:rPr lang="en-US" sz="1800" dirty="0" err="1"/>
              <a:t>undersaturation</a:t>
            </a:r>
            <a:r>
              <a:rPr lang="en-US" sz="1800" dirty="0"/>
              <a:t> of the deep </a:t>
            </a:r>
            <a:r>
              <a:rPr lang="en-US" sz="1800" dirty="0" smtClean="0"/>
              <a:t>water.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Depositional controls</a:t>
            </a:r>
            <a:endParaRPr lang="ar-E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i="1" dirty="0"/>
              <a:t>Dissolution</a:t>
            </a:r>
          </a:p>
          <a:p>
            <a:pPr algn="l" rtl="0"/>
            <a:r>
              <a:rPr lang="en-US" sz="1800" dirty="0"/>
              <a:t>These controls are also affected by water temperature and salinity that are</a:t>
            </a:r>
            <a:r>
              <a:rPr lang="en-US" sz="1800" dirty="0" smtClean="0"/>
              <a:t>, in turn, controlled by plate tectonics.</a:t>
            </a:r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/>
              <a:t>Dissolution is also affected by the rate of organic matter breakdown, which releases CO</a:t>
            </a:r>
            <a:r>
              <a:rPr lang="en-US" sz="1800" baseline="-25000" dirty="0"/>
              <a:t>2</a:t>
            </a:r>
            <a:r>
              <a:rPr lang="en-US" sz="1800" dirty="0" smtClean="0"/>
              <a:t>.</a:t>
            </a:r>
          </a:p>
          <a:p>
            <a:pPr algn="l" rtl="0"/>
            <a:endParaRPr lang="en-US" sz="1800" dirty="0"/>
          </a:p>
          <a:p>
            <a:pPr algn="l" rtl="0"/>
            <a:r>
              <a:rPr lang="en-US" sz="1800" dirty="0"/>
              <a:t>Deep water loses oxygen and becomes more CO</a:t>
            </a:r>
            <a:r>
              <a:rPr lang="en-US" sz="1800" baseline="-25000" dirty="0"/>
              <a:t>2</a:t>
            </a:r>
            <a:r>
              <a:rPr lang="en-US" sz="1800" dirty="0"/>
              <a:t> rich with increasing age because </a:t>
            </a:r>
            <a:r>
              <a:rPr lang="en-US" sz="1800" dirty="0" smtClean="0"/>
              <a:t>of biological </a:t>
            </a:r>
            <a:r>
              <a:rPr lang="en-US" sz="1800" dirty="0"/>
              <a:t>consumption and organic matter decomposition. </a:t>
            </a:r>
            <a:endParaRPr lang="en-US" sz="1800" dirty="0" smtClean="0"/>
          </a:p>
          <a:p>
            <a:pPr algn="l" rtl="0"/>
            <a:endParaRPr lang="en-US" sz="1800" dirty="0"/>
          </a:p>
          <a:p>
            <a:pPr algn="l" rtl="0"/>
            <a:r>
              <a:rPr lang="en-US" sz="1800" dirty="0" smtClean="0"/>
              <a:t>Older </a:t>
            </a:r>
            <a:r>
              <a:rPr lang="en-US" sz="1800" dirty="0"/>
              <a:t>deep ocean waters that </a:t>
            </a:r>
            <a:r>
              <a:rPr lang="en-US" sz="1800" dirty="0" smtClean="0"/>
              <a:t>have been </a:t>
            </a:r>
            <a:r>
              <a:rPr lang="en-US" sz="1800" dirty="0"/>
              <a:t>circulating for a long time, on the order of 1500 years, are therefore more </a:t>
            </a:r>
            <a:r>
              <a:rPr lang="en-US" sz="1800" dirty="0" smtClean="0"/>
              <a:t>chemically aggressive</a:t>
            </a:r>
            <a:r>
              <a:rPr lang="en-US" sz="1800" dirty="0"/>
              <a:t>. </a:t>
            </a:r>
            <a:endParaRPr lang="en-US" sz="1800" dirty="0" smtClean="0"/>
          </a:p>
          <a:p>
            <a:pPr algn="l" rtl="0"/>
            <a:endParaRPr lang="en-US" sz="1800" dirty="0"/>
          </a:p>
          <a:p>
            <a:pPr algn="l" rtl="0"/>
            <a:r>
              <a:rPr lang="en-US" sz="1800" dirty="0" smtClean="0"/>
              <a:t>The </a:t>
            </a:r>
            <a:r>
              <a:rPr lang="en-US" sz="1800" dirty="0"/>
              <a:t>CCD also shallows close to continental margins where the input of </a:t>
            </a:r>
            <a:r>
              <a:rPr lang="en-US" sz="1800" dirty="0" smtClean="0"/>
              <a:t>organic matter </a:t>
            </a:r>
            <a:r>
              <a:rPr lang="en-US" sz="1800" dirty="0"/>
              <a:t>is high and CO</a:t>
            </a:r>
            <a:r>
              <a:rPr lang="en-US" sz="1800" baseline="-25000" dirty="0"/>
              <a:t>2</a:t>
            </a:r>
            <a:r>
              <a:rPr lang="en-US" sz="1800" dirty="0"/>
              <a:t> levels are increased.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Depositional controls</a:t>
            </a:r>
            <a:endParaRPr lang="ar-E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i="1" dirty="0"/>
              <a:t>Submarine currents</a:t>
            </a:r>
          </a:p>
          <a:p>
            <a:pPr algn="l" rtl="0"/>
            <a:r>
              <a:rPr lang="en-US" sz="1800" dirty="0"/>
              <a:t>The deep seafloor lies below the effects of tides and surface waves. The importance </a:t>
            </a:r>
            <a:r>
              <a:rPr lang="en-US" sz="1800" dirty="0" smtClean="0"/>
              <a:t>of internal </a:t>
            </a:r>
            <a:r>
              <a:rPr lang="en-US" sz="1800" dirty="0"/>
              <a:t>waves is poorly understood but carbonate particles can be winnowed and sorted </a:t>
            </a:r>
            <a:r>
              <a:rPr lang="en-US" sz="1800" dirty="0" smtClean="0"/>
              <a:t>by other </a:t>
            </a:r>
            <a:r>
              <a:rPr lang="en-US" sz="1800" dirty="0"/>
              <a:t>seafloor currents to produce grainy pelagic </a:t>
            </a:r>
            <a:r>
              <a:rPr lang="en-US" sz="1800" dirty="0" smtClean="0"/>
              <a:t>sediment. </a:t>
            </a:r>
          </a:p>
          <a:p>
            <a:pPr algn="l" rtl="0"/>
            <a:r>
              <a:rPr lang="en-US" sz="1800" dirty="0" smtClean="0"/>
              <a:t>During icehouse times </a:t>
            </a:r>
            <a:r>
              <a:rPr lang="en-US" sz="1800" dirty="0"/>
              <a:t>and periods of invigorated oceanic circulation, bottom currents </a:t>
            </a:r>
            <a:r>
              <a:rPr lang="en-US" sz="1800" dirty="0" smtClean="0"/>
              <a:t>are highly </a:t>
            </a:r>
            <a:r>
              <a:rPr lang="en-US" sz="1800" dirty="0"/>
              <a:t>active and can remove sediment, resulting in hiatuses in the form of </a:t>
            </a:r>
            <a:r>
              <a:rPr lang="en-US" sz="1800" dirty="0" err="1"/>
              <a:t>hardgrounds</a:t>
            </a:r>
            <a:r>
              <a:rPr lang="en-US" sz="1800" dirty="0"/>
              <a:t> or </a:t>
            </a:r>
            <a:r>
              <a:rPr lang="en-US" sz="1800" dirty="0" smtClean="0"/>
              <a:t>iron manganese nodules</a:t>
            </a:r>
            <a:r>
              <a:rPr lang="en-US" sz="1800" dirty="0"/>
              <a:t>. </a:t>
            </a:r>
            <a:endParaRPr lang="en-US" sz="1800" dirty="0" smtClean="0"/>
          </a:p>
          <a:p>
            <a:pPr algn="l" rtl="0"/>
            <a:r>
              <a:rPr lang="en-US" sz="1800" dirty="0" smtClean="0"/>
              <a:t>Contour </a:t>
            </a:r>
            <a:r>
              <a:rPr lang="en-US" sz="1800" dirty="0"/>
              <a:t>currents along continental margins are particularly important </a:t>
            </a:r>
            <a:r>
              <a:rPr lang="en-US" sz="1800" dirty="0" smtClean="0"/>
              <a:t>in this </a:t>
            </a:r>
            <a:r>
              <a:rPr lang="en-US" sz="1800" dirty="0"/>
              <a:t>regard. </a:t>
            </a:r>
            <a:endParaRPr lang="en-US" sz="1800" dirty="0" smtClean="0"/>
          </a:p>
          <a:p>
            <a:pPr algn="l" rtl="0"/>
            <a:r>
              <a:rPr lang="en-US" sz="1800" dirty="0" smtClean="0"/>
              <a:t>Today</a:t>
            </a:r>
            <a:r>
              <a:rPr lang="en-US" sz="1800" dirty="0"/>
              <a:t>, contour currents along the eastern margin of the north Atlantic </a:t>
            </a:r>
            <a:r>
              <a:rPr lang="en-US" sz="1800" dirty="0" smtClean="0"/>
              <a:t>have velocities </a:t>
            </a:r>
            <a:r>
              <a:rPr lang="en-US" sz="1800" dirty="0"/>
              <a:t>of 15–35 cm s–1, and are easily capable of eroding, sorting, and transporting </a:t>
            </a:r>
            <a:r>
              <a:rPr lang="en-US" sz="1800" dirty="0" err="1" smtClean="0"/>
              <a:t>finegrained</a:t>
            </a:r>
            <a:r>
              <a:rPr lang="en-US" sz="1800" dirty="0"/>
              <a:t> </a:t>
            </a:r>
            <a:r>
              <a:rPr lang="en-US" sz="1800" dirty="0" smtClean="0"/>
              <a:t>pelagic </a:t>
            </a:r>
            <a:r>
              <a:rPr lang="en-US" sz="1800" dirty="0"/>
              <a:t>sediment. </a:t>
            </a:r>
            <a:r>
              <a:rPr lang="en-US" sz="1800" dirty="0" smtClean="0"/>
              <a:t> </a:t>
            </a:r>
          </a:p>
          <a:p>
            <a:pPr algn="l" rtl="0"/>
            <a:r>
              <a:rPr lang="en-US" sz="1800" dirty="0" smtClean="0"/>
              <a:t>Seafloor </a:t>
            </a:r>
            <a:r>
              <a:rPr lang="en-US" sz="1800" dirty="0"/>
              <a:t>erosion can be significant even during greenhouse </a:t>
            </a:r>
            <a:r>
              <a:rPr lang="en-US" sz="1800" dirty="0" smtClean="0"/>
              <a:t>times and </a:t>
            </a:r>
            <a:r>
              <a:rPr lang="en-US" sz="1800" dirty="0"/>
              <a:t>associated high sea levels (Figure 17.4).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Depositional controls</a:t>
            </a:r>
            <a:endParaRPr lang="ar-E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2787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Depositional controls</a:t>
            </a:r>
            <a:endParaRPr lang="ar-E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t="3330" r="12864" b="12219"/>
          <a:stretch/>
        </p:blipFill>
        <p:spPr>
          <a:xfrm>
            <a:off x="1246574" y="1020541"/>
            <a:ext cx="655272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2000" dirty="0"/>
              <a:t>Phanerozoic pelagic carbonates are characterized by the following general attributes:</a:t>
            </a:r>
          </a:p>
          <a:p>
            <a:pPr algn="l" rtl="0"/>
            <a:r>
              <a:rPr lang="en-US" sz="1800" dirty="0"/>
              <a:t>1. the presence of </a:t>
            </a:r>
            <a:r>
              <a:rPr lang="en-US" sz="1800" dirty="0" err="1"/>
              <a:t>planktic</a:t>
            </a:r>
            <a:r>
              <a:rPr lang="en-US" sz="1800" dirty="0"/>
              <a:t> or </a:t>
            </a:r>
            <a:r>
              <a:rPr lang="en-US" sz="1800" dirty="0" err="1"/>
              <a:t>nektic</a:t>
            </a:r>
            <a:r>
              <a:rPr lang="en-US" sz="1800" dirty="0"/>
              <a:t> macrofossil remains</a:t>
            </a:r>
            <a:r>
              <a:rPr lang="en-US" sz="1800" dirty="0" smtClean="0"/>
              <a:t>;</a:t>
            </a:r>
          </a:p>
          <a:p>
            <a:pPr algn="l" rtl="0"/>
            <a:endParaRPr lang="en-US" sz="1800" dirty="0"/>
          </a:p>
          <a:p>
            <a:pPr algn="l" rtl="0"/>
            <a:r>
              <a:rPr lang="en-US" sz="1800" dirty="0"/>
              <a:t>2. fine-grained, well-bedded sediments of great lateral extent with gradual lateral </a:t>
            </a:r>
            <a:r>
              <a:rPr lang="en-US" sz="1800" dirty="0" err="1" smtClean="0"/>
              <a:t>facies</a:t>
            </a:r>
            <a:r>
              <a:rPr lang="en-US" sz="1800" dirty="0" smtClean="0"/>
              <a:t> changes;</a:t>
            </a:r>
          </a:p>
          <a:p>
            <a:pPr algn="l" rtl="0"/>
            <a:endParaRPr lang="en-US" sz="1800" dirty="0"/>
          </a:p>
          <a:p>
            <a:pPr algn="l" rtl="0"/>
            <a:r>
              <a:rPr lang="en-US" sz="1800" dirty="0"/>
              <a:t>3. sediment with numerous fecal pellets, small-scale laminations, or centimeter- to </a:t>
            </a:r>
            <a:r>
              <a:rPr lang="en-US" sz="1800" dirty="0" smtClean="0"/>
              <a:t>meter thick rhythms </a:t>
            </a:r>
            <a:r>
              <a:rPr lang="en-US" sz="1800" dirty="0"/>
              <a:t>(e.g., chalk-marl cycles</a:t>
            </a:r>
            <a:r>
              <a:rPr lang="en-US" sz="1800" dirty="0" smtClean="0"/>
              <a:t>);</a:t>
            </a:r>
          </a:p>
          <a:p>
            <a:pPr algn="l" rtl="0"/>
            <a:endParaRPr lang="en-US" sz="1800" dirty="0"/>
          </a:p>
          <a:p>
            <a:pPr algn="l" rtl="0"/>
            <a:r>
              <a:rPr lang="en-US" sz="1800" dirty="0"/>
              <a:t>4. numerous carbonate nodules in otherwise argillaceous or </a:t>
            </a:r>
            <a:r>
              <a:rPr lang="en-US" sz="1800" dirty="0" err="1"/>
              <a:t>marly</a:t>
            </a:r>
            <a:r>
              <a:rPr lang="en-US" sz="1800" dirty="0"/>
              <a:t> sediments that </a:t>
            </a:r>
            <a:r>
              <a:rPr lang="en-US" sz="1800" dirty="0" smtClean="0"/>
              <a:t>formed through </a:t>
            </a:r>
            <a:r>
              <a:rPr lang="en-US" sz="1800" dirty="0"/>
              <a:t>early </a:t>
            </a:r>
            <a:r>
              <a:rPr lang="en-US" sz="1800" dirty="0" err="1"/>
              <a:t>synsedimentary</a:t>
            </a:r>
            <a:r>
              <a:rPr lang="en-US" sz="1800" dirty="0"/>
              <a:t> </a:t>
            </a:r>
            <a:r>
              <a:rPr lang="en-US" sz="1800" dirty="0" err="1"/>
              <a:t>lithification</a:t>
            </a:r>
            <a:r>
              <a:rPr lang="en-US" sz="1800" dirty="0"/>
              <a:t> and subsequent pressure solution</a:t>
            </a:r>
            <a:r>
              <a:rPr lang="en-US" sz="1800" dirty="0" smtClean="0"/>
              <a:t>;</a:t>
            </a:r>
          </a:p>
          <a:p>
            <a:pPr algn="l" rtl="0"/>
            <a:endParaRPr lang="en-US" sz="1800" dirty="0"/>
          </a:p>
          <a:p>
            <a:pPr algn="l" rtl="0"/>
            <a:r>
              <a:rPr lang="en-US" sz="1800" dirty="0"/>
              <a:t>5. condensed sections (thin successions accumulating over long periods) that were deposited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 attributes</a:t>
            </a:r>
            <a:endParaRPr lang="ar-E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1800" dirty="0" smtClean="0"/>
              <a:t>5. condensed sections (thin successions accumulating over long periods) that were deposited </a:t>
            </a:r>
            <a:r>
              <a:rPr lang="en-US" sz="1800" dirty="0"/>
              <a:t>at slow rates and punctuated by numerous depositional breaks, typically in the form </a:t>
            </a:r>
            <a:r>
              <a:rPr lang="en-US" sz="1800" dirty="0" smtClean="0"/>
              <a:t>of multiple </a:t>
            </a:r>
            <a:r>
              <a:rPr lang="en-US" sz="1800" dirty="0" err="1"/>
              <a:t>hardground</a:t>
            </a:r>
            <a:r>
              <a:rPr lang="en-US" sz="1800" dirty="0"/>
              <a:t> horizons that mark submarine </a:t>
            </a:r>
            <a:r>
              <a:rPr lang="en-US" sz="1800" dirty="0" err="1"/>
              <a:t>lithification</a:t>
            </a:r>
            <a:r>
              <a:rPr lang="en-US" sz="1800" dirty="0"/>
              <a:t> events associated </a:t>
            </a:r>
            <a:r>
              <a:rPr lang="en-US" sz="1800" dirty="0" smtClean="0"/>
              <a:t>with hiatuses;</a:t>
            </a:r>
          </a:p>
          <a:p>
            <a:pPr algn="l" rtl="0"/>
            <a:endParaRPr lang="en-US" sz="1800" dirty="0"/>
          </a:p>
          <a:p>
            <a:pPr algn="l" rtl="0"/>
            <a:r>
              <a:rPr lang="en-US" sz="1800" dirty="0"/>
              <a:t>6. ripple marks but no large-scale </a:t>
            </a:r>
            <a:r>
              <a:rPr lang="en-US" sz="1800" dirty="0" err="1"/>
              <a:t>bedforms</a:t>
            </a:r>
            <a:r>
              <a:rPr lang="en-US" sz="1800" dirty="0" smtClean="0"/>
              <a:t>;</a:t>
            </a:r>
          </a:p>
          <a:p>
            <a:pPr algn="l" rtl="0"/>
            <a:endParaRPr lang="en-US" sz="1800" dirty="0"/>
          </a:p>
          <a:p>
            <a:pPr algn="l" rtl="0"/>
            <a:r>
              <a:rPr lang="en-US" sz="1800" dirty="0"/>
              <a:t>7. burrow assemblages dominated by </a:t>
            </a:r>
            <a:r>
              <a:rPr lang="en-US" sz="1800" dirty="0" err="1"/>
              <a:t>ichnogenera</a:t>
            </a:r>
            <a:r>
              <a:rPr lang="en-US" sz="1800" dirty="0"/>
              <a:t> such as </a:t>
            </a:r>
            <a:r>
              <a:rPr lang="en-US" sz="1800" i="1" dirty="0" err="1"/>
              <a:t>Helminthoidea</a:t>
            </a:r>
            <a:r>
              <a:rPr lang="en-US" sz="1800" dirty="0"/>
              <a:t>, </a:t>
            </a:r>
            <a:r>
              <a:rPr lang="en-US" sz="1800" i="1" dirty="0" err="1"/>
              <a:t>Paleodictyon</a:t>
            </a:r>
            <a:r>
              <a:rPr lang="en-US" sz="1800" dirty="0"/>
              <a:t>, </a:t>
            </a:r>
            <a:r>
              <a:rPr lang="en-US" sz="1800" dirty="0" smtClean="0"/>
              <a:t>and </a:t>
            </a:r>
            <a:r>
              <a:rPr lang="en-US" sz="1800" i="1" dirty="0" err="1" smtClean="0"/>
              <a:t>Chondrites</a:t>
            </a:r>
            <a:r>
              <a:rPr lang="en-US" sz="1800" i="1" dirty="0" smtClean="0"/>
              <a:t> </a:t>
            </a:r>
            <a:r>
              <a:rPr lang="en-US" sz="1800" dirty="0"/>
              <a:t>in deep-water </a:t>
            </a:r>
            <a:r>
              <a:rPr lang="en-US" sz="1800" dirty="0" err="1"/>
              <a:t>facies</a:t>
            </a:r>
            <a:r>
              <a:rPr lang="en-US" sz="1800" dirty="0"/>
              <a:t> and </a:t>
            </a:r>
            <a:r>
              <a:rPr lang="en-US" sz="1800" i="1" dirty="0" err="1"/>
              <a:t>Thalassinoides</a:t>
            </a:r>
            <a:r>
              <a:rPr lang="en-US" sz="1800" i="1" dirty="0"/>
              <a:t> </a:t>
            </a:r>
            <a:r>
              <a:rPr lang="en-US" sz="1800" dirty="0"/>
              <a:t>and </a:t>
            </a:r>
            <a:r>
              <a:rPr lang="en-US" sz="1800" i="1" dirty="0" err="1"/>
              <a:t>Chondrites</a:t>
            </a:r>
            <a:r>
              <a:rPr lang="en-US" sz="1800" i="1" dirty="0"/>
              <a:t> </a:t>
            </a:r>
            <a:r>
              <a:rPr lang="en-US" sz="1800" dirty="0"/>
              <a:t>in </a:t>
            </a:r>
            <a:r>
              <a:rPr lang="en-US" sz="1800" dirty="0" smtClean="0"/>
              <a:t>shallow-water settings</a:t>
            </a:r>
            <a:r>
              <a:rPr lang="en-US" sz="1800" dirty="0"/>
              <a:t>; </a:t>
            </a:r>
            <a:r>
              <a:rPr lang="en-US" sz="1800" dirty="0" smtClean="0"/>
              <a:t>and</a:t>
            </a:r>
          </a:p>
          <a:p>
            <a:pPr algn="l" rtl="0"/>
            <a:endParaRPr lang="en-US" sz="1800" dirty="0"/>
          </a:p>
          <a:p>
            <a:pPr algn="l" rtl="0"/>
            <a:r>
              <a:rPr lang="en-US" sz="1800" dirty="0"/>
              <a:t>8. mineral-encrusted (</a:t>
            </a:r>
            <a:r>
              <a:rPr lang="en-US" sz="1800" dirty="0" err="1"/>
              <a:t>glauconite</a:t>
            </a:r>
            <a:r>
              <a:rPr lang="en-US" sz="1800" dirty="0"/>
              <a:t>, </a:t>
            </a:r>
            <a:r>
              <a:rPr lang="en-US" sz="1800" dirty="0" err="1"/>
              <a:t>Mn</a:t>
            </a:r>
            <a:r>
              <a:rPr lang="en-US" sz="1800" dirty="0"/>
              <a:t>-Fe oxides, phosphate) burrow linings and </a:t>
            </a:r>
            <a:r>
              <a:rPr lang="en-US" sz="1800" dirty="0" err="1"/>
              <a:t>hardgrounds</a:t>
            </a:r>
            <a:r>
              <a:rPr lang="en-US" sz="18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 attributes</a:t>
            </a:r>
            <a:endParaRPr lang="ar-E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reef mosaic</a:t>
            </a:r>
            <a:endParaRPr lang="ar-E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2" b="22942"/>
          <a:stretch/>
        </p:blipFill>
        <p:spPr>
          <a:xfrm>
            <a:off x="209550" y="2420888"/>
            <a:ext cx="87249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reef mosaic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6" r="15337" b="7775"/>
          <a:stretch/>
        </p:blipFill>
        <p:spPr>
          <a:xfrm>
            <a:off x="1547664" y="990600"/>
            <a:ext cx="555275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Deep-water carbonates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/>
          <a:p>
            <a:r>
              <a:rPr lang="en-US" dirty="0"/>
              <a:t>DSRG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5"/>
          <a:stretch/>
        </p:blipFill>
        <p:spPr>
          <a:xfrm>
            <a:off x="889051" y="817093"/>
            <a:ext cx="8222265" cy="556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00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1800" b="1" i="1" dirty="0"/>
              <a:t>Biogenic production</a:t>
            </a:r>
          </a:p>
          <a:p>
            <a:pPr algn="l" rtl="0"/>
            <a:r>
              <a:rPr lang="en-US" sz="1800" dirty="0"/>
              <a:t>Calcareous and non-calcareous plankton are the base of the pelagic food chain. Whereas </a:t>
            </a:r>
            <a:r>
              <a:rPr lang="en-US" sz="1800" dirty="0" smtClean="0"/>
              <a:t>only calcareous </a:t>
            </a:r>
            <a:r>
              <a:rPr lang="en-US" sz="1800" dirty="0"/>
              <a:t>plankton produce mineralized sediment, both types of plankton are food </a:t>
            </a:r>
            <a:r>
              <a:rPr lang="en-US" sz="1800" dirty="0" smtClean="0"/>
              <a:t>for </a:t>
            </a:r>
            <a:r>
              <a:rPr lang="en-US" sz="1800" dirty="0" err="1" smtClean="0"/>
              <a:t>heterozoans</a:t>
            </a:r>
            <a:r>
              <a:rPr lang="en-US" sz="1800" dirty="0" smtClean="0"/>
              <a:t> </a:t>
            </a:r>
            <a:r>
              <a:rPr lang="en-US" sz="1800" dirty="0"/>
              <a:t>such as fish, crustaceans, mollusks, and other </a:t>
            </a:r>
            <a:r>
              <a:rPr lang="en-US" sz="1800" dirty="0" err="1"/>
              <a:t>nektic</a:t>
            </a:r>
            <a:r>
              <a:rPr lang="en-US" sz="1800" dirty="0"/>
              <a:t> animals. </a:t>
            </a:r>
            <a:endParaRPr lang="en-US" sz="1800" dirty="0" smtClean="0"/>
          </a:p>
          <a:p>
            <a:pPr algn="l" rtl="0"/>
            <a:r>
              <a:rPr lang="en-US" sz="1800" dirty="0" err="1" smtClean="0"/>
              <a:t>Planktic</a:t>
            </a:r>
            <a:r>
              <a:rPr lang="en-US" sz="1800" dirty="0" smtClean="0"/>
              <a:t> productivity is </a:t>
            </a:r>
            <a:r>
              <a:rPr lang="en-US" sz="1800" dirty="0"/>
              <a:t>dependent upon nutrients, water temperature, light, and salinity, all of which vary </a:t>
            </a:r>
            <a:r>
              <a:rPr lang="en-US" sz="1800" dirty="0" smtClean="0"/>
              <a:t>with latitude</a:t>
            </a:r>
            <a:r>
              <a:rPr lang="en-US" sz="1800" dirty="0"/>
              <a:t>, climate, and water circulation. </a:t>
            </a:r>
            <a:endParaRPr lang="en-US" sz="1800" dirty="0" smtClean="0"/>
          </a:p>
          <a:p>
            <a:pPr algn="l" rtl="0"/>
            <a:r>
              <a:rPr lang="en-US" sz="1800" dirty="0" smtClean="0"/>
              <a:t>Both </a:t>
            </a:r>
            <a:r>
              <a:rPr lang="en-US" sz="1800" dirty="0"/>
              <a:t>organic productivity and carbonate </a:t>
            </a:r>
            <a:r>
              <a:rPr lang="en-US" sz="1800" dirty="0" smtClean="0"/>
              <a:t>productivity are </a:t>
            </a:r>
            <a:r>
              <a:rPr lang="en-US" sz="1800" dirty="0"/>
              <a:t>highest in areas of upwelling along continental margins, equatorial regions, and at </a:t>
            </a:r>
            <a:r>
              <a:rPr lang="en-US" sz="1800" dirty="0" smtClean="0"/>
              <a:t>places where </a:t>
            </a:r>
            <a:r>
              <a:rPr lang="en-US" sz="1800" dirty="0"/>
              <a:t>oceanic currents diverge (Figure 17.7). </a:t>
            </a:r>
            <a:endParaRPr lang="en-US" sz="1800" dirty="0" smtClean="0"/>
          </a:p>
          <a:p>
            <a:pPr algn="l" rtl="0"/>
            <a:r>
              <a:rPr lang="en-US" sz="1800" dirty="0" smtClean="0"/>
              <a:t>Most </a:t>
            </a:r>
            <a:r>
              <a:rPr lang="en-US" sz="1800" dirty="0"/>
              <a:t>calcareous plankton production today is </a:t>
            </a:r>
            <a:r>
              <a:rPr lang="en-US" sz="1800" dirty="0" smtClean="0"/>
              <a:t>in warm </a:t>
            </a:r>
            <a:r>
              <a:rPr lang="en-US" sz="1800" dirty="0"/>
              <a:t>surface waters at low latitudes. Siliceous plankton are concentrated in, but not </a:t>
            </a:r>
            <a:r>
              <a:rPr lang="en-US" sz="1800" dirty="0" smtClean="0"/>
              <a:t>confined to</a:t>
            </a:r>
            <a:r>
              <a:rPr lang="en-US" sz="1800" dirty="0"/>
              <a:t>, cooler surface waters and areas of higher trophic resources.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pelagic factory</a:t>
            </a:r>
            <a:endParaRPr lang="ar-E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pelagic factory</a:t>
            </a:r>
            <a:endParaRPr lang="ar-E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6" t="3330" r="12036" b="12219"/>
          <a:stretch/>
        </p:blipFill>
        <p:spPr>
          <a:xfrm>
            <a:off x="1259632" y="842668"/>
            <a:ext cx="662473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pelagic factory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1800" b="1" i="1" dirty="0"/>
              <a:t>Biogenic </a:t>
            </a:r>
            <a:r>
              <a:rPr lang="en-US" sz="1800" b="1" i="1" dirty="0" smtClean="0"/>
              <a:t>production</a:t>
            </a:r>
          </a:p>
          <a:p>
            <a:pPr algn="l" rtl="0"/>
            <a:r>
              <a:rPr lang="en-US" sz="1800" dirty="0"/>
              <a:t>Today, the community of </a:t>
            </a:r>
            <a:r>
              <a:rPr lang="en-US" sz="1800" dirty="0" err="1"/>
              <a:t>planktic</a:t>
            </a:r>
            <a:r>
              <a:rPr lang="en-US" sz="1800" dirty="0"/>
              <a:t> organisms in near-surface waters today comprises </a:t>
            </a:r>
            <a:r>
              <a:rPr lang="en-US" sz="1800" dirty="0" smtClean="0"/>
              <a:t>the autotrophic </a:t>
            </a:r>
            <a:r>
              <a:rPr lang="en-US" sz="1800" dirty="0" err="1"/>
              <a:t>coccolithophorids</a:t>
            </a:r>
            <a:r>
              <a:rPr lang="en-US" sz="1800" dirty="0"/>
              <a:t> and diatoms and the heterotrophic </a:t>
            </a:r>
            <a:r>
              <a:rPr lang="en-US" sz="1800" dirty="0" err="1"/>
              <a:t>planktic</a:t>
            </a:r>
            <a:r>
              <a:rPr lang="en-US" sz="1800" dirty="0"/>
              <a:t> </a:t>
            </a:r>
            <a:r>
              <a:rPr lang="en-US" sz="1800" dirty="0" smtClean="0"/>
              <a:t>foraminifers, </a:t>
            </a:r>
            <a:r>
              <a:rPr lang="en-US" sz="1800" dirty="0" err="1" smtClean="0"/>
              <a:t>pteropods</a:t>
            </a:r>
            <a:r>
              <a:rPr lang="en-US" sz="1800" dirty="0"/>
              <a:t>, and radiolarians. </a:t>
            </a:r>
            <a:endParaRPr lang="en-US" sz="1800" dirty="0" smtClean="0"/>
          </a:p>
          <a:p>
            <a:pPr algn="l" rtl="0"/>
            <a:r>
              <a:rPr lang="en-US" sz="1800" dirty="0" smtClean="0"/>
              <a:t>The </a:t>
            </a:r>
            <a:r>
              <a:rPr lang="en-US" sz="1800" dirty="0"/>
              <a:t>yellow-green “golden” unicellular algae known </a:t>
            </a:r>
            <a:r>
              <a:rPr lang="en-US" sz="1800" dirty="0" smtClean="0"/>
              <a:t>as </a:t>
            </a:r>
            <a:r>
              <a:rPr lang="en-US" sz="1800" dirty="0" err="1" smtClean="0"/>
              <a:t>coccolithophoridae</a:t>
            </a:r>
            <a:r>
              <a:rPr lang="en-US" sz="1800" dirty="0" smtClean="0"/>
              <a:t> </a:t>
            </a:r>
            <a:r>
              <a:rPr lang="en-US" sz="1800" dirty="0"/>
              <a:t>produce spherical tests (microscopic skeletons) 10–100 </a:t>
            </a:r>
            <a:r>
              <a:rPr lang="en-US" sz="1800" dirty="0" err="1"/>
              <a:t>μm</a:t>
            </a:r>
            <a:r>
              <a:rPr lang="en-US" sz="1800" dirty="0"/>
              <a:t> in </a:t>
            </a:r>
            <a:r>
              <a:rPr lang="en-US" sz="1800" dirty="0" smtClean="0"/>
              <a:t>diameter (</a:t>
            </a:r>
            <a:r>
              <a:rPr lang="en-US" sz="1800" dirty="0" err="1" smtClean="0"/>
              <a:t>coccospheres</a:t>
            </a:r>
            <a:r>
              <a:rPr lang="en-US" sz="1800" dirty="0"/>
              <a:t>) that are formed of platelets 2–20 </a:t>
            </a:r>
            <a:r>
              <a:rPr lang="en-US" sz="1800" dirty="0" err="1"/>
              <a:t>μm</a:t>
            </a:r>
            <a:r>
              <a:rPr lang="en-US" sz="1800" dirty="0"/>
              <a:t> wide (</a:t>
            </a:r>
            <a:r>
              <a:rPr lang="en-US" sz="1800" dirty="0" err="1"/>
              <a:t>coccoliths</a:t>
            </a:r>
            <a:r>
              <a:rPr lang="en-US" sz="1800" dirty="0"/>
              <a:t>) </a:t>
            </a:r>
            <a:r>
              <a:rPr lang="en-US" sz="1800" dirty="0" smtClean="0"/>
              <a:t>(Next Fig. a</a:t>
            </a:r>
            <a:r>
              <a:rPr lang="en-US" sz="1800" dirty="0"/>
              <a:t>).</a:t>
            </a:r>
          </a:p>
          <a:p>
            <a:pPr algn="l" rtl="0"/>
            <a:r>
              <a:rPr lang="en-US" sz="1800" dirty="0" err="1"/>
              <a:t>Coccoliths</a:t>
            </a:r>
            <a:r>
              <a:rPr lang="en-US" sz="1800" dirty="0"/>
              <a:t> are plentiful, with 50,000–500,000 L–1 of seawater. </a:t>
            </a:r>
            <a:endParaRPr lang="en-US" sz="1800" dirty="0" smtClean="0"/>
          </a:p>
          <a:p>
            <a:pPr algn="l" rtl="0"/>
            <a:r>
              <a:rPr lang="en-US" sz="1800" dirty="0" smtClean="0"/>
              <a:t>The </a:t>
            </a:r>
            <a:r>
              <a:rPr lang="en-US" sz="1800" dirty="0"/>
              <a:t>less numerous </a:t>
            </a:r>
            <a:r>
              <a:rPr lang="en-US" sz="1800" dirty="0" smtClean="0"/>
              <a:t>but conspicuous </a:t>
            </a:r>
            <a:r>
              <a:rPr lang="en-US" sz="1800" dirty="0" err="1"/>
              <a:t>pteropods</a:t>
            </a:r>
            <a:r>
              <a:rPr lang="en-US" sz="1800" dirty="0"/>
              <a:t> are conical </a:t>
            </a:r>
            <a:r>
              <a:rPr lang="en-US" sz="1800" dirty="0" err="1"/>
              <a:t>planktic</a:t>
            </a:r>
            <a:r>
              <a:rPr lang="en-US" sz="1800" dirty="0"/>
              <a:t> gastropods up to a few millimeters long. </a:t>
            </a:r>
            <a:endParaRPr lang="en-US" sz="1800" dirty="0" smtClean="0"/>
          </a:p>
          <a:p>
            <a:pPr algn="l" rtl="0"/>
            <a:r>
              <a:rPr lang="en-US" sz="1800" dirty="0" smtClean="0"/>
              <a:t>The skeletons </a:t>
            </a:r>
            <a:r>
              <a:rPr lang="en-US" sz="1800" dirty="0"/>
              <a:t>of calcareous plankton sink to the deep seafloor at various rates. </a:t>
            </a:r>
            <a:r>
              <a:rPr lang="en-US" sz="1800" dirty="0" err="1" smtClean="0"/>
              <a:t>Planktic</a:t>
            </a:r>
            <a:r>
              <a:rPr lang="en-US" sz="1800" dirty="0" smtClean="0"/>
              <a:t> foraminifers </a:t>
            </a:r>
            <a:r>
              <a:rPr lang="en-US" sz="1800" dirty="0"/>
              <a:t>&gt;50–60 </a:t>
            </a:r>
            <a:r>
              <a:rPr lang="en-US" sz="1800" dirty="0" err="1"/>
              <a:t>μm</a:t>
            </a:r>
            <a:r>
              <a:rPr lang="en-US" sz="1800" dirty="0"/>
              <a:t> in size </a:t>
            </a:r>
            <a:r>
              <a:rPr lang="en-US" sz="1800" dirty="0" smtClean="0"/>
              <a:t>(Next Fig. b</a:t>
            </a:r>
            <a:r>
              <a:rPr lang="en-US" sz="1800" dirty="0"/>
              <a:t>) take only a few days to sink, whereas</a:t>
            </a:r>
          </a:p>
          <a:p>
            <a:pPr algn="l" rtl="0"/>
            <a:r>
              <a:rPr lang="en-US" sz="1800" dirty="0" err="1"/>
              <a:t>nannofossils</a:t>
            </a:r>
            <a:r>
              <a:rPr lang="en-US" sz="1800" dirty="0"/>
              <a:t> such as </a:t>
            </a:r>
            <a:r>
              <a:rPr lang="en-US" sz="1800" dirty="0" err="1"/>
              <a:t>coccoliths</a:t>
            </a:r>
            <a:r>
              <a:rPr lang="en-US" sz="1800" dirty="0"/>
              <a:t> that are ~5 </a:t>
            </a:r>
            <a:r>
              <a:rPr lang="en-US" sz="1800" dirty="0" err="1"/>
              <a:t>μm</a:t>
            </a:r>
            <a:r>
              <a:rPr lang="en-US" sz="1800" dirty="0"/>
              <a:t> in size take, on average, 100 years. 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7993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pelagic factory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1" b="29535"/>
          <a:stretch/>
        </p:blipFill>
        <p:spPr>
          <a:xfrm>
            <a:off x="897355" y="1552936"/>
            <a:ext cx="7962900" cy="3384376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990600" y="990600"/>
            <a:ext cx="7696200" cy="424657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1800" b="1" i="1" dirty="0"/>
              <a:t>Biogenic </a:t>
            </a:r>
            <a:r>
              <a:rPr lang="en-US" sz="1800" b="1" i="1" dirty="0" smtClean="0"/>
              <a:t>production</a:t>
            </a:r>
          </a:p>
          <a:p>
            <a:pPr marL="0" indent="0" algn="l" rtl="0">
              <a:buNone/>
            </a:pPr>
            <a:endParaRPr lang="en-US" sz="1800" b="1" i="1" dirty="0"/>
          </a:p>
        </p:txBody>
      </p:sp>
      <p:sp>
        <p:nvSpPr>
          <p:cNvPr id="3" name="Rectangle 2"/>
          <p:cNvSpPr/>
          <p:nvPr/>
        </p:nvSpPr>
        <p:spPr>
          <a:xfrm>
            <a:off x="879231" y="5025270"/>
            <a:ext cx="32607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(a) Cretaceous chalk composed almost entirely of 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coccolith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fragments,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subsurface Cuba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. Image width 9 </a:t>
            </a:r>
            <a:r>
              <a:rPr lang="el-GR" sz="1600" dirty="0">
                <a:solidFill>
                  <a:srgbClr val="FF0000"/>
                </a:solidFill>
                <a:latin typeface="+mj-lt"/>
              </a:rPr>
              <a:t>μ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m.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6725" y="5040659"/>
            <a:ext cx="4857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(b) SEM image of the 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planktic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foraminifer </a:t>
            </a:r>
            <a:r>
              <a:rPr lang="en-US" sz="1600" i="1" dirty="0" err="1">
                <a:solidFill>
                  <a:srgbClr val="FF0000"/>
                </a:solidFill>
                <a:latin typeface="+mj-lt"/>
              </a:rPr>
              <a:t>Globigerinoides</a:t>
            </a:r>
            <a:r>
              <a:rPr lang="en-US" sz="16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+mj-lt"/>
              </a:rPr>
              <a:t>ruber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. Image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width 300 </a:t>
            </a:r>
            <a:r>
              <a:rPr lang="el-GR" sz="1600" dirty="0">
                <a:solidFill>
                  <a:srgbClr val="FF0000"/>
                </a:solidFill>
                <a:latin typeface="+mj-lt"/>
              </a:rPr>
              <a:t>μ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m.</a:t>
            </a:r>
          </a:p>
        </p:txBody>
      </p:sp>
    </p:spTree>
    <p:extLst>
      <p:ext uri="{BB962C8B-B14F-4D97-AF65-F5344CB8AC3E}">
        <p14:creationId xmlns:p14="http://schemas.microsoft.com/office/powerpoint/2010/main" val="8363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i="1" dirty="0"/>
              <a:t>Calcareous ooze</a:t>
            </a:r>
          </a:p>
          <a:p>
            <a:pPr algn="l" rtl="0"/>
            <a:r>
              <a:rPr lang="en-US" sz="1800" dirty="0"/>
              <a:t>The most widespread and voluminous pelagic sediment in the modern ocean is </a:t>
            </a:r>
            <a:r>
              <a:rPr lang="en-US" sz="1800" i="1" dirty="0"/>
              <a:t>biogenic </a:t>
            </a:r>
            <a:r>
              <a:rPr lang="en-US" sz="1800" i="1" dirty="0" smtClean="0"/>
              <a:t>ooze</a:t>
            </a:r>
            <a:r>
              <a:rPr lang="en-US" sz="1800" dirty="0" smtClean="0"/>
              <a:t>, a </a:t>
            </a:r>
            <a:r>
              <a:rPr lang="en-US" sz="1800" dirty="0"/>
              <a:t>deposit of pelagic sediment of which at least 30% is skeletal. </a:t>
            </a:r>
            <a:endParaRPr lang="en-US" sz="1800" dirty="0" smtClean="0"/>
          </a:p>
          <a:p>
            <a:pPr algn="l" rtl="0"/>
            <a:r>
              <a:rPr lang="en-US" sz="1800" dirty="0" smtClean="0"/>
              <a:t>Early </a:t>
            </a:r>
            <a:r>
              <a:rPr lang="en-US" sz="1800" dirty="0"/>
              <a:t>sailors who dredged </a:t>
            </a:r>
            <a:r>
              <a:rPr lang="en-US" sz="1800" dirty="0" smtClean="0"/>
              <a:t>this fine-grained</a:t>
            </a:r>
            <a:r>
              <a:rPr lang="en-US" sz="1800" dirty="0"/>
              <a:t>, soft, soupy sediment from the deep seafloor worldwide coined the word “ooze</a:t>
            </a:r>
            <a:r>
              <a:rPr lang="en-US" sz="1800" dirty="0" smtClean="0"/>
              <a:t>.”</a:t>
            </a:r>
          </a:p>
          <a:p>
            <a:pPr algn="l" rtl="0"/>
            <a:r>
              <a:rPr lang="en-US" sz="1800" dirty="0"/>
              <a:t>The sediment grain size is </a:t>
            </a:r>
            <a:r>
              <a:rPr lang="en-US" sz="1800" dirty="0" err="1"/>
              <a:t>polymodal</a:t>
            </a:r>
            <a:r>
              <a:rPr lang="en-US" sz="1800" dirty="0"/>
              <a:t>, with peaks at </a:t>
            </a:r>
            <a:endParaRPr lang="en-US" sz="1800" dirty="0" smtClean="0"/>
          </a:p>
          <a:p>
            <a:pPr marL="1085850" lvl="2" indent="-285750" algn="l" rtl="0">
              <a:buClr>
                <a:schemeClr val="tx2"/>
              </a:buClr>
            </a:pPr>
            <a:r>
              <a:rPr lang="en-US" sz="1800" dirty="0" smtClean="0"/>
              <a:t>0.5 </a:t>
            </a:r>
            <a:r>
              <a:rPr lang="en-US" sz="1800" dirty="0" err="1"/>
              <a:t>μm</a:t>
            </a:r>
            <a:r>
              <a:rPr lang="en-US" sz="1800" dirty="0"/>
              <a:t> (</a:t>
            </a:r>
            <a:r>
              <a:rPr lang="en-US" sz="1800" dirty="0">
                <a:solidFill>
                  <a:schemeClr val="tx2"/>
                </a:solidFill>
              </a:rPr>
              <a:t>calcite laths from </a:t>
            </a:r>
            <a:r>
              <a:rPr lang="en-US" sz="1800" dirty="0" smtClean="0">
                <a:solidFill>
                  <a:schemeClr val="tx2"/>
                </a:solidFill>
              </a:rPr>
              <a:t>disintegrated </a:t>
            </a:r>
            <a:r>
              <a:rPr lang="en-US" sz="1800" dirty="0" err="1" smtClean="0">
                <a:solidFill>
                  <a:schemeClr val="tx2"/>
                </a:solidFill>
              </a:rPr>
              <a:t>coccoliths</a:t>
            </a:r>
            <a:r>
              <a:rPr lang="en-US" sz="1800" dirty="0"/>
              <a:t>), </a:t>
            </a:r>
            <a:endParaRPr lang="en-US" sz="1800" dirty="0" smtClean="0"/>
          </a:p>
          <a:p>
            <a:pPr marL="1085850" lvl="2" indent="-285750" algn="l" rtl="0">
              <a:buClr>
                <a:schemeClr val="tx2"/>
              </a:buClr>
            </a:pPr>
            <a:r>
              <a:rPr lang="en-US" sz="1800" dirty="0" smtClean="0"/>
              <a:t>1–5 </a:t>
            </a:r>
            <a:r>
              <a:rPr lang="el-GR" sz="1800" dirty="0"/>
              <a:t>μ</a:t>
            </a:r>
            <a:r>
              <a:rPr lang="en-US" sz="1800" dirty="0"/>
              <a:t>m (</a:t>
            </a:r>
            <a:r>
              <a:rPr lang="en-US" sz="1800" dirty="0">
                <a:solidFill>
                  <a:schemeClr val="tx2"/>
                </a:solidFill>
              </a:rPr>
              <a:t>whole </a:t>
            </a:r>
            <a:r>
              <a:rPr lang="en-US" sz="1800" dirty="0" err="1">
                <a:solidFill>
                  <a:schemeClr val="tx2"/>
                </a:solidFill>
              </a:rPr>
              <a:t>coccolith</a:t>
            </a:r>
            <a:r>
              <a:rPr lang="en-US" sz="1800" dirty="0">
                <a:solidFill>
                  <a:schemeClr val="tx2"/>
                </a:solidFill>
              </a:rPr>
              <a:t> plates</a:t>
            </a:r>
            <a:r>
              <a:rPr lang="en-US" sz="1800" dirty="0"/>
              <a:t>), </a:t>
            </a:r>
            <a:endParaRPr lang="en-US" sz="1800" dirty="0" smtClean="0"/>
          </a:p>
          <a:p>
            <a:pPr marL="1085850" lvl="2" indent="-285750" algn="l" rtl="0">
              <a:buClr>
                <a:schemeClr val="tx2"/>
              </a:buClr>
            </a:pPr>
            <a:r>
              <a:rPr lang="en-US" sz="1800" dirty="0" smtClean="0"/>
              <a:t>5–20 </a:t>
            </a:r>
            <a:r>
              <a:rPr lang="el-GR" sz="1800" dirty="0"/>
              <a:t>μ</a:t>
            </a:r>
            <a:r>
              <a:rPr lang="en-US" sz="1800" dirty="0"/>
              <a:t>m (</a:t>
            </a:r>
            <a:r>
              <a:rPr lang="en-US" sz="1800" dirty="0">
                <a:solidFill>
                  <a:schemeClr val="tx2"/>
                </a:solidFill>
              </a:rPr>
              <a:t>larger </a:t>
            </a:r>
            <a:r>
              <a:rPr lang="en-US" sz="1800" dirty="0" err="1">
                <a:solidFill>
                  <a:schemeClr val="tx2"/>
                </a:solidFill>
              </a:rPr>
              <a:t>coccoliths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 err="1" smtClean="0">
                <a:solidFill>
                  <a:schemeClr val="tx2"/>
                </a:solidFill>
              </a:rPr>
              <a:t>coccospheres</a:t>
            </a:r>
            <a:r>
              <a:rPr lang="en-US" sz="1800" dirty="0" smtClean="0">
                <a:solidFill>
                  <a:schemeClr val="tx2"/>
                </a:solidFill>
              </a:rPr>
              <a:t>, comminuted </a:t>
            </a:r>
            <a:r>
              <a:rPr lang="en-US" sz="1800" dirty="0">
                <a:solidFill>
                  <a:schemeClr val="tx2"/>
                </a:solidFill>
              </a:rPr>
              <a:t>foraminifers, and other skeletal fragments</a:t>
            </a:r>
            <a:r>
              <a:rPr lang="en-US" sz="1800" dirty="0"/>
              <a:t>), </a:t>
            </a:r>
            <a:endParaRPr lang="en-US" sz="1800" dirty="0" smtClean="0"/>
          </a:p>
          <a:p>
            <a:pPr marL="1085850" lvl="2" indent="-285750" algn="l" rtl="0">
              <a:buClr>
                <a:schemeClr val="tx2"/>
              </a:buClr>
            </a:pPr>
            <a:r>
              <a:rPr lang="en-US" sz="1800" dirty="0" smtClean="0"/>
              <a:t>25–64 </a:t>
            </a:r>
            <a:r>
              <a:rPr lang="en-US" sz="1800" dirty="0" err="1"/>
              <a:t>μm</a:t>
            </a:r>
            <a:r>
              <a:rPr lang="en-US" sz="1800" dirty="0"/>
              <a:t> (</a:t>
            </a:r>
            <a:r>
              <a:rPr lang="en-US" sz="1800" dirty="0">
                <a:solidFill>
                  <a:schemeClr val="tx2"/>
                </a:solidFill>
              </a:rPr>
              <a:t>whole foraminifers</a:t>
            </a:r>
            <a:r>
              <a:rPr lang="en-US" sz="1800" dirty="0"/>
              <a:t>), </a:t>
            </a:r>
            <a:r>
              <a:rPr lang="en-US" sz="1800" dirty="0" smtClean="0"/>
              <a:t>and </a:t>
            </a:r>
          </a:p>
          <a:p>
            <a:pPr marL="1085850" lvl="2" indent="-285750" algn="l" rtl="0">
              <a:buClr>
                <a:schemeClr val="tx2"/>
              </a:buClr>
            </a:pPr>
            <a:r>
              <a:rPr lang="en-US" sz="1800" dirty="0" smtClean="0"/>
              <a:t>&gt;64 </a:t>
            </a:r>
            <a:r>
              <a:rPr lang="en-US" sz="1800" dirty="0" err="1"/>
              <a:t>μm</a:t>
            </a:r>
            <a:r>
              <a:rPr lang="en-US" sz="1800" dirty="0"/>
              <a:t> (</a:t>
            </a:r>
            <a:r>
              <a:rPr lang="en-US" sz="1800" dirty="0">
                <a:solidFill>
                  <a:schemeClr val="tx2"/>
                </a:solidFill>
              </a:rPr>
              <a:t>foraminifers, bivalve prisms, and other macrofossil fragments</a:t>
            </a:r>
            <a:r>
              <a:rPr lang="en-US" sz="1800" dirty="0"/>
              <a:t>). </a:t>
            </a: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pelagic factory</a:t>
            </a:r>
            <a:endParaRPr lang="ar-E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i="1" dirty="0"/>
              <a:t>Calcareous ooze</a:t>
            </a:r>
          </a:p>
          <a:p>
            <a:pPr algn="l" rtl="0"/>
            <a:r>
              <a:rPr lang="en-US" sz="1800" dirty="0"/>
              <a:t>The critical point in terms of subsequent </a:t>
            </a:r>
            <a:r>
              <a:rPr lang="en-US" sz="1800" dirty="0" err="1"/>
              <a:t>diagenesis</a:t>
            </a:r>
            <a:r>
              <a:rPr lang="en-US" sz="1800" dirty="0"/>
              <a:t> is that the dominant components, </a:t>
            </a:r>
            <a:r>
              <a:rPr lang="en-US" sz="1800" dirty="0" err="1" smtClean="0"/>
              <a:t>planktic</a:t>
            </a:r>
            <a:r>
              <a:rPr lang="en-US" sz="1800" dirty="0" smtClean="0"/>
              <a:t> foraminifers </a:t>
            </a:r>
            <a:r>
              <a:rPr lang="en-US" sz="1800" dirty="0"/>
              <a:t>and </a:t>
            </a:r>
            <a:r>
              <a:rPr lang="en-US" sz="1800" dirty="0" err="1"/>
              <a:t>coccoliths</a:t>
            </a:r>
            <a:r>
              <a:rPr lang="en-US" sz="1800" dirty="0"/>
              <a:t>, are formed of LMC</a:t>
            </a:r>
            <a:r>
              <a:rPr lang="en-US" sz="1800" dirty="0" smtClean="0"/>
              <a:t>.</a:t>
            </a:r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In </a:t>
            </a:r>
            <a:r>
              <a:rPr lang="en-US" sz="1800" dirty="0"/>
              <a:t>contrast, the </a:t>
            </a:r>
            <a:r>
              <a:rPr lang="en-US" sz="1800" dirty="0" err="1"/>
              <a:t>pteropods</a:t>
            </a:r>
            <a:r>
              <a:rPr lang="en-US" sz="1800" dirty="0"/>
              <a:t> are composed </a:t>
            </a:r>
            <a:r>
              <a:rPr lang="en-US" sz="1800" dirty="0" smtClean="0"/>
              <a:t>of aragonite</a:t>
            </a:r>
            <a:r>
              <a:rPr lang="en-US" sz="1800" dirty="0"/>
              <a:t>, and are therefore more soluble and generally only seen in shallow tropical </a:t>
            </a:r>
            <a:r>
              <a:rPr lang="en-US" sz="1800" dirty="0" smtClean="0"/>
              <a:t>waters above </a:t>
            </a:r>
            <a:r>
              <a:rPr lang="en-US" sz="1800" dirty="0"/>
              <a:t>the ACD.</a:t>
            </a: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pelagic factory</a:t>
            </a:r>
            <a:endParaRPr lang="ar-E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1800" b="1" i="1" dirty="0"/>
              <a:t>Dilution of pelagic sediment</a:t>
            </a:r>
            <a:endParaRPr lang="en-US" sz="1800" dirty="0" smtClean="0"/>
          </a:p>
          <a:p>
            <a:pPr algn="l" rtl="0"/>
            <a:r>
              <a:rPr lang="en-US" sz="1800" dirty="0" smtClean="0"/>
              <a:t>The </a:t>
            </a:r>
            <a:r>
              <a:rPr lang="en-US" sz="1800" dirty="0"/>
              <a:t>slow accumulation rate of pelagic carbonate means that the deposit can be easily </a:t>
            </a:r>
            <a:r>
              <a:rPr lang="en-US" sz="1800" dirty="0" smtClean="0"/>
              <a:t>diluted by </a:t>
            </a:r>
            <a:r>
              <a:rPr lang="en-US" sz="1800" dirty="0"/>
              <a:t>siliciclastic sediment (Figure 17.9). </a:t>
            </a:r>
            <a:endParaRPr lang="en-US" sz="1800" dirty="0" smtClean="0"/>
          </a:p>
          <a:p>
            <a:pPr algn="l" rtl="0"/>
            <a:endParaRPr lang="en-US" sz="1800" dirty="0"/>
          </a:p>
          <a:p>
            <a:pPr algn="l" rtl="0"/>
            <a:r>
              <a:rPr lang="en-US" sz="1800" dirty="0" smtClean="0"/>
              <a:t>Dilution </a:t>
            </a:r>
            <a:r>
              <a:rPr lang="en-US" sz="1800" dirty="0"/>
              <a:t>depends upon several factors such as the </a:t>
            </a:r>
            <a:r>
              <a:rPr lang="en-US" sz="1800" dirty="0" smtClean="0"/>
              <a:t>rate of </a:t>
            </a:r>
            <a:r>
              <a:rPr lang="en-US" sz="1800" dirty="0"/>
              <a:t>pelagic fallout, distance from land, depth below sea level, local bathymetry, climate, </a:t>
            </a:r>
            <a:r>
              <a:rPr lang="en-US" sz="1800" dirty="0" smtClean="0"/>
              <a:t>and wind </a:t>
            </a:r>
            <a:r>
              <a:rPr lang="en-US" sz="1800" dirty="0"/>
              <a:t>direction. </a:t>
            </a:r>
            <a:endParaRPr lang="en-US" sz="1800" dirty="0" smtClean="0"/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Most </a:t>
            </a:r>
            <a:r>
              <a:rPr lang="en-US" sz="1800" dirty="0"/>
              <a:t>of these controls affect the introduction of fine siliciclastics into </a:t>
            </a:r>
            <a:r>
              <a:rPr lang="en-US" sz="1800" dirty="0" smtClean="0"/>
              <a:t>the system </a:t>
            </a:r>
            <a:r>
              <a:rPr lang="en-US" sz="1800" dirty="0"/>
              <a:t>via a variety of fluvial processes</a:t>
            </a:r>
            <a:r>
              <a:rPr lang="en-US" sz="1800" dirty="0" smtClean="0"/>
              <a:t>.</a:t>
            </a:r>
          </a:p>
          <a:p>
            <a:pPr marL="0" indent="0" algn="l" rtl="0">
              <a:buNone/>
            </a:pPr>
            <a:r>
              <a:rPr lang="en-US" sz="1800" dirty="0" smtClean="0"/>
              <a:t> </a:t>
            </a:r>
          </a:p>
          <a:p>
            <a:pPr algn="l" rtl="0"/>
            <a:r>
              <a:rPr lang="en-US" sz="1800" dirty="0" smtClean="0"/>
              <a:t>Aeolian </a:t>
            </a:r>
            <a:r>
              <a:rPr lang="en-US" sz="1800" dirty="0"/>
              <a:t>dust is also an important source of </a:t>
            </a:r>
            <a:r>
              <a:rPr lang="en-US" sz="1800" dirty="0" smtClean="0"/>
              <a:t>fine </a:t>
            </a:r>
            <a:r>
              <a:rPr lang="en-US" sz="1800" dirty="0" err="1" smtClean="0"/>
              <a:t>terrigenous</a:t>
            </a:r>
            <a:r>
              <a:rPr lang="en-US" sz="1800" dirty="0" smtClean="0"/>
              <a:t> </a:t>
            </a:r>
            <a:r>
              <a:rPr lang="en-US" sz="1800" dirty="0"/>
              <a:t>sediment because it can be dispersed over such a wide area</a:t>
            </a:r>
            <a:r>
              <a:rPr lang="en-US" sz="1800" dirty="0" smtClean="0"/>
              <a:t>.</a:t>
            </a:r>
          </a:p>
          <a:p>
            <a:pPr marL="0" indent="0" algn="l" rtl="0">
              <a:buNone/>
            </a:pPr>
            <a:r>
              <a:rPr lang="en-US" sz="1800" dirty="0" smtClean="0"/>
              <a:t> </a:t>
            </a:r>
          </a:p>
          <a:p>
            <a:pPr algn="l" rtl="0"/>
            <a:r>
              <a:rPr lang="en-US" sz="1800" dirty="0" smtClean="0"/>
              <a:t>Pelagic carbonates adjacent </a:t>
            </a:r>
            <a:r>
              <a:rPr lang="en-US" sz="1800" dirty="0"/>
              <a:t>to platforms and ramps are both diluted by and </a:t>
            </a:r>
            <a:r>
              <a:rPr lang="en-US" sz="1800" dirty="0" err="1"/>
              <a:t>interbedded</a:t>
            </a:r>
            <a:r>
              <a:rPr lang="en-US" sz="1800" dirty="0"/>
              <a:t> with </a:t>
            </a:r>
            <a:r>
              <a:rPr lang="en-US" sz="1800" dirty="0" err="1"/>
              <a:t>resedimented</a:t>
            </a:r>
            <a:r>
              <a:rPr lang="en-US" sz="1800" dirty="0"/>
              <a:t> </a:t>
            </a:r>
            <a:r>
              <a:rPr lang="en-US" sz="1800" dirty="0" smtClean="0"/>
              <a:t>neritic carbonates.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pelagic factory</a:t>
            </a:r>
            <a:endParaRPr lang="ar-E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DSRG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pelagic factory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1" t="4440" r="12860" b="12219"/>
          <a:stretch/>
        </p:blipFill>
        <p:spPr>
          <a:xfrm>
            <a:off x="1331640" y="873956"/>
            <a:ext cx="648072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Chalk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most impressive sedimentary deposit of the late Mesozoic–Cenozoic is chalk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next </a:t>
            </a:r>
            <a:r>
              <a:rPr lang="en-US" dirty="0" err="1" smtClean="0">
                <a:solidFill>
                  <a:srgbClr val="FF0000"/>
                </a:solidFill>
              </a:rPr>
              <a:t>silde</a:t>
            </a:r>
            <a:r>
              <a:rPr lang="en-US" dirty="0" smtClean="0"/>
              <a:t>), </a:t>
            </a:r>
            <a:r>
              <a:rPr lang="en-US" dirty="0"/>
              <a:t>from which the Cretaceous period gets its name.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Chalk </a:t>
            </a:r>
            <a:r>
              <a:rPr lang="en-US" dirty="0"/>
              <a:t>is pelagic </a:t>
            </a:r>
            <a:r>
              <a:rPr lang="en-US" dirty="0" smtClean="0"/>
              <a:t>carbonate sediment </a:t>
            </a:r>
            <a:r>
              <a:rPr lang="en-US" dirty="0"/>
              <a:t>that is predominantly Late Cretaceous in age and is present across large </a:t>
            </a:r>
            <a:r>
              <a:rPr lang="en-US" dirty="0" err="1" smtClean="0"/>
              <a:t>cratonic</a:t>
            </a:r>
            <a:r>
              <a:rPr lang="en-US" dirty="0" smtClean="0"/>
              <a:t> areas </a:t>
            </a:r>
            <a:r>
              <a:rPr lang="en-US" dirty="0"/>
              <a:t>of North America and </a:t>
            </a:r>
            <a:r>
              <a:rPr lang="en-US" dirty="0" smtClean="0"/>
              <a:t>Europe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Chalk </a:t>
            </a:r>
            <a:r>
              <a:rPr lang="en-US" dirty="0"/>
              <a:t>accumulated during a greenhouse time when </a:t>
            </a:r>
            <a:r>
              <a:rPr lang="en-US" dirty="0" smtClean="0"/>
              <a:t>global sea </a:t>
            </a:r>
            <a:r>
              <a:rPr lang="en-US" dirty="0"/>
              <a:t>level was 200–300 m higher than it is today.</a:t>
            </a:r>
          </a:p>
        </p:txBody>
      </p:sp>
    </p:spTree>
    <p:extLst>
      <p:ext uri="{BB962C8B-B14F-4D97-AF65-F5344CB8AC3E}">
        <p14:creationId xmlns:p14="http://schemas.microsoft.com/office/powerpoint/2010/main" val="33193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Chalk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3330" r="12861" b="12219"/>
          <a:stretch/>
        </p:blipFill>
        <p:spPr>
          <a:xfrm>
            <a:off x="1564973" y="828974"/>
            <a:ext cx="648072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2133600" cy="244475"/>
          </a:xfrm>
        </p:spPr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/>
          <a:lstStyle/>
          <a:p>
            <a:r>
              <a:rPr lang="en-US" dirty="0"/>
              <a:t>DSRG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7400" y="1154534"/>
            <a:ext cx="5466928" cy="594970"/>
            <a:chOff x="2057400" y="1154534"/>
            <a:chExt cx="5105400" cy="555625"/>
          </a:xfrm>
        </p:grpSpPr>
        <p:sp>
          <p:nvSpPr>
            <p:cNvPr id="115969" name="Rectangle 257"/>
            <p:cNvSpPr>
              <a:spLocks noChangeArrowheads="1"/>
            </p:cNvSpPr>
            <p:nvPr/>
          </p:nvSpPr>
          <p:spPr bwMode="gray">
            <a:xfrm rot="3419336">
              <a:off x="2078037" y="1133897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ar-EG"/>
            </a:p>
          </p:txBody>
        </p:sp>
        <p:sp>
          <p:nvSpPr>
            <p:cNvPr id="115968" name="Line 256"/>
            <p:cNvSpPr>
              <a:spLocks noChangeShapeType="1"/>
            </p:cNvSpPr>
            <p:nvPr/>
          </p:nvSpPr>
          <p:spPr bwMode="gray">
            <a:xfrm>
              <a:off x="2362200" y="1710159"/>
              <a:ext cx="48006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15970" name="Text Box 258"/>
            <p:cNvSpPr txBox="1">
              <a:spLocks noChangeArrowheads="1"/>
            </p:cNvSpPr>
            <p:nvPr/>
          </p:nvSpPr>
          <p:spPr bwMode="gray">
            <a:xfrm>
              <a:off x="2987824" y="1221209"/>
              <a:ext cx="2261230" cy="396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latin typeface="Arial" pitchFamily="34" charset="0"/>
                </a:rPr>
                <a:t>Universal controls</a:t>
              </a:r>
            </a:p>
          </p:txBody>
        </p:sp>
        <p:sp>
          <p:nvSpPr>
            <p:cNvPr id="115971" name="Text Box 259"/>
            <p:cNvSpPr txBox="1">
              <a:spLocks noChangeArrowheads="1"/>
            </p:cNvSpPr>
            <p:nvPr/>
          </p:nvSpPr>
          <p:spPr bwMode="gray">
            <a:xfrm>
              <a:off x="2133600" y="1176759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57400" y="2052089"/>
            <a:ext cx="5466928" cy="594970"/>
            <a:chOff x="2057400" y="1992734"/>
            <a:chExt cx="5105400" cy="555625"/>
          </a:xfrm>
        </p:grpSpPr>
        <p:sp>
          <p:nvSpPr>
            <p:cNvPr id="115972" name="Line 260"/>
            <p:cNvSpPr>
              <a:spLocks noChangeShapeType="1"/>
            </p:cNvSpPr>
            <p:nvPr/>
          </p:nvSpPr>
          <p:spPr bwMode="gray">
            <a:xfrm>
              <a:off x="2362200" y="2548359"/>
              <a:ext cx="48006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15973" name="Rectangle 261"/>
            <p:cNvSpPr>
              <a:spLocks noChangeArrowheads="1"/>
            </p:cNvSpPr>
            <p:nvPr/>
          </p:nvSpPr>
          <p:spPr bwMode="gray">
            <a:xfrm rot="3419336">
              <a:off x="2078037" y="1972097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ar-EG"/>
            </a:p>
          </p:txBody>
        </p:sp>
        <p:sp>
          <p:nvSpPr>
            <p:cNvPr id="115974" name="Text Box 262"/>
            <p:cNvSpPr txBox="1">
              <a:spLocks noChangeArrowheads="1"/>
            </p:cNvSpPr>
            <p:nvPr/>
          </p:nvSpPr>
          <p:spPr bwMode="gray">
            <a:xfrm>
              <a:off x="2133600" y="2014959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115981" name="Text Box 269"/>
            <p:cNvSpPr txBox="1">
              <a:spLocks noChangeArrowheads="1"/>
            </p:cNvSpPr>
            <p:nvPr/>
          </p:nvSpPr>
          <p:spPr bwMode="gray">
            <a:xfrm>
              <a:off x="2987824" y="2083222"/>
              <a:ext cx="2614892" cy="396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 smtClean="0">
                  <a:latin typeface="Arial" pitchFamily="34" charset="0"/>
                </a:rPr>
                <a:t>Depositional controls</a:t>
              </a:r>
              <a:endParaRPr lang="en-US" sz="2400" dirty="0">
                <a:latin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57400" y="2949644"/>
            <a:ext cx="5466928" cy="594970"/>
            <a:chOff x="2057400" y="2830934"/>
            <a:chExt cx="5105400" cy="555625"/>
          </a:xfrm>
        </p:grpSpPr>
        <p:sp>
          <p:nvSpPr>
            <p:cNvPr id="115976" name="Rectangle 264"/>
            <p:cNvSpPr>
              <a:spLocks noChangeArrowheads="1"/>
            </p:cNvSpPr>
            <p:nvPr/>
          </p:nvSpPr>
          <p:spPr bwMode="gray">
            <a:xfrm rot="3419336">
              <a:off x="2078037" y="2810297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ar-EG"/>
            </a:p>
          </p:txBody>
        </p:sp>
        <p:sp>
          <p:nvSpPr>
            <p:cNvPr id="115975" name="Line 263"/>
            <p:cNvSpPr>
              <a:spLocks noChangeShapeType="1"/>
            </p:cNvSpPr>
            <p:nvPr/>
          </p:nvSpPr>
          <p:spPr bwMode="gray">
            <a:xfrm>
              <a:off x="2363788" y="3384972"/>
              <a:ext cx="4799012" cy="158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15977" name="Text Box 265"/>
            <p:cNvSpPr txBox="1">
              <a:spLocks noChangeArrowheads="1"/>
            </p:cNvSpPr>
            <p:nvPr/>
          </p:nvSpPr>
          <p:spPr bwMode="gray">
            <a:xfrm>
              <a:off x="2133600" y="2853159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115982" name="Text Box 270"/>
            <p:cNvSpPr txBox="1">
              <a:spLocks noChangeArrowheads="1"/>
            </p:cNvSpPr>
            <p:nvPr/>
          </p:nvSpPr>
          <p:spPr bwMode="gray">
            <a:xfrm>
              <a:off x="2987824" y="2923009"/>
              <a:ext cx="3003275" cy="431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 smtClean="0">
                  <a:latin typeface="Arial" pitchFamily="34" charset="0"/>
                </a:rPr>
                <a:t>Old pelagic sediments</a:t>
              </a:r>
              <a:endParaRPr lang="en-US" sz="2400" dirty="0">
                <a:latin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57400" y="3847200"/>
            <a:ext cx="5466928" cy="594970"/>
            <a:chOff x="2057400" y="3669134"/>
            <a:chExt cx="5105400" cy="555625"/>
          </a:xfrm>
        </p:grpSpPr>
        <p:sp>
          <p:nvSpPr>
            <p:cNvPr id="115965" name="Line 253"/>
            <p:cNvSpPr>
              <a:spLocks noChangeShapeType="1"/>
            </p:cNvSpPr>
            <p:nvPr/>
          </p:nvSpPr>
          <p:spPr bwMode="gray">
            <a:xfrm>
              <a:off x="2362200" y="4224759"/>
              <a:ext cx="48006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15966" name="Rectangle 254"/>
            <p:cNvSpPr>
              <a:spLocks noChangeArrowheads="1"/>
            </p:cNvSpPr>
            <p:nvPr/>
          </p:nvSpPr>
          <p:spPr bwMode="gray">
            <a:xfrm rot="3419336">
              <a:off x="2078037" y="3648497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ar-EG"/>
            </a:p>
          </p:txBody>
        </p:sp>
        <p:sp>
          <p:nvSpPr>
            <p:cNvPr id="115967" name="Text Box 255"/>
            <p:cNvSpPr txBox="1">
              <a:spLocks noChangeArrowheads="1"/>
            </p:cNvSpPr>
            <p:nvPr/>
          </p:nvSpPr>
          <p:spPr bwMode="gray">
            <a:xfrm>
              <a:off x="2133600" y="3691359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115983" name="Text Box 271"/>
            <p:cNvSpPr txBox="1">
              <a:spLocks noChangeArrowheads="1"/>
            </p:cNvSpPr>
            <p:nvPr/>
          </p:nvSpPr>
          <p:spPr bwMode="gray">
            <a:xfrm>
              <a:off x="2987824" y="3764384"/>
              <a:ext cx="3515451" cy="431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latin typeface="Arial" pitchFamily="34" charset="0"/>
                </a:rPr>
                <a:t>Young pelagic sediments</a:t>
              </a:r>
              <a:endParaRPr lang="en-US" sz="2400" dirty="0">
                <a:latin typeface="Arial" pitchFamily="34" charset="0"/>
              </a:endParaRPr>
            </a:p>
          </p:txBody>
        </p:sp>
      </p:grpSp>
      <p:sp>
        <p:nvSpPr>
          <p:cNvPr id="115978" name="Line 266"/>
          <p:cNvSpPr>
            <a:spLocks noChangeShapeType="1"/>
          </p:cNvSpPr>
          <p:nvPr/>
        </p:nvSpPr>
        <p:spPr bwMode="gray">
          <a:xfrm>
            <a:off x="2383784" y="5363524"/>
            <a:ext cx="5140544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15979" name="Rectangle 267"/>
          <p:cNvSpPr>
            <a:spLocks noChangeArrowheads="1"/>
          </p:cNvSpPr>
          <p:nvPr/>
        </p:nvSpPr>
        <p:spPr bwMode="ltGray">
          <a:xfrm rot="3419336">
            <a:off x="2079499" y="4746455"/>
            <a:ext cx="513374" cy="557572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ar-EG"/>
          </a:p>
        </p:txBody>
      </p:sp>
      <p:sp>
        <p:nvSpPr>
          <p:cNvPr id="115980" name="Text Box 268"/>
          <p:cNvSpPr txBox="1">
            <a:spLocks noChangeArrowheads="1"/>
          </p:cNvSpPr>
          <p:nvPr/>
        </p:nvSpPr>
        <p:spPr bwMode="gray">
          <a:xfrm>
            <a:off x="2138996" y="4792353"/>
            <a:ext cx="379082" cy="48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30" name="Text Box 271"/>
          <p:cNvSpPr txBox="1">
            <a:spLocks noChangeArrowheads="1"/>
          </p:cNvSpPr>
          <p:nvPr/>
        </p:nvSpPr>
        <p:spPr bwMode="gray">
          <a:xfrm>
            <a:off x="3053710" y="4878351"/>
            <a:ext cx="37643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Arial" pitchFamily="34" charset="0"/>
              </a:rPr>
              <a:t>The pelagic factory</a:t>
            </a:r>
            <a:endParaRPr lang="en-US" sz="2400" dirty="0">
              <a:latin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057400" y="5714350"/>
            <a:ext cx="5466928" cy="594970"/>
            <a:chOff x="2057398" y="4529556"/>
            <a:chExt cx="5105392" cy="555629"/>
          </a:xfrm>
        </p:grpSpPr>
        <p:sp>
          <p:nvSpPr>
            <p:cNvPr id="33" name="Line 266"/>
            <p:cNvSpPr>
              <a:spLocks noChangeShapeType="1"/>
            </p:cNvSpPr>
            <p:nvPr/>
          </p:nvSpPr>
          <p:spPr bwMode="gray">
            <a:xfrm>
              <a:off x="2362197" y="5085185"/>
              <a:ext cx="4800593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34" name="Rectangle 267"/>
            <p:cNvSpPr>
              <a:spLocks noChangeArrowheads="1"/>
            </p:cNvSpPr>
            <p:nvPr/>
          </p:nvSpPr>
          <p:spPr bwMode="ltGray">
            <a:xfrm rot="3419336">
              <a:off x="2078036" y="4508918"/>
              <a:ext cx="479424" cy="520699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ar-EG"/>
            </a:p>
          </p:txBody>
        </p:sp>
        <p:sp>
          <p:nvSpPr>
            <p:cNvPr id="35" name="Text Box 268"/>
            <p:cNvSpPr txBox="1">
              <a:spLocks noChangeArrowheads="1"/>
            </p:cNvSpPr>
            <p:nvPr/>
          </p:nvSpPr>
          <p:spPr bwMode="gray">
            <a:xfrm>
              <a:off x="2144288" y="4551781"/>
              <a:ext cx="332633" cy="431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FFFF"/>
                  </a:solidFill>
                  <a:latin typeface="Arial" pitchFamily="34" charset="0"/>
                </a:rPr>
                <a:t>6</a:t>
              </a:r>
              <a:endParaRPr lang="en-US" sz="2400" b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36" name="Text Box 271"/>
          <p:cNvSpPr txBox="1">
            <a:spLocks noChangeArrowheads="1"/>
          </p:cNvSpPr>
          <p:nvPr/>
        </p:nvSpPr>
        <p:spPr bwMode="gray">
          <a:xfrm>
            <a:off x="3053710" y="5824147"/>
            <a:ext cx="3764390" cy="42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latin typeface="Arial" pitchFamily="34" charset="0"/>
              </a:rPr>
              <a:t>Chalk</a:t>
            </a:r>
            <a:endParaRPr lang="en-US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6637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i="1" dirty="0"/>
              <a:t>North America</a:t>
            </a:r>
          </a:p>
          <a:p>
            <a:pPr lvl="1" algn="l" rtl="0"/>
            <a:r>
              <a:rPr lang="en-US" sz="1800" dirty="0"/>
              <a:t>Pelagic carbonates in North America (Figure 17.11) are restricted to the elongate, </a:t>
            </a:r>
            <a:r>
              <a:rPr lang="en-US" sz="1800" dirty="0" smtClean="0"/>
              <a:t>north–south Western </a:t>
            </a:r>
            <a:r>
              <a:rPr lang="en-US" sz="1800" dirty="0"/>
              <a:t>Interior Seaway and, to a lesser extent, the Eastern Seaboard of the continent. </a:t>
            </a: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Chalk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9" t="5551" r="12861" b="14442"/>
          <a:stretch/>
        </p:blipFill>
        <p:spPr>
          <a:xfrm>
            <a:off x="1961456" y="2670501"/>
            <a:ext cx="5221088" cy="41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i="1" dirty="0"/>
              <a:t>North </a:t>
            </a:r>
            <a:r>
              <a:rPr lang="en-US" b="1" i="1" dirty="0" smtClean="0"/>
              <a:t>America</a:t>
            </a:r>
          </a:p>
          <a:p>
            <a:pPr lvl="1" algn="l" rtl="0"/>
            <a:r>
              <a:rPr lang="en-US" sz="1800" dirty="0"/>
              <a:t>Their distribution in the Seaway was largely controlled by the influx of fluvial </a:t>
            </a:r>
            <a:r>
              <a:rPr lang="en-US" sz="1800" dirty="0" err="1"/>
              <a:t>terrigenous</a:t>
            </a:r>
            <a:r>
              <a:rPr lang="en-US" sz="1800" dirty="0"/>
              <a:t> sediment, especially from the rising Cordillera to the west. </a:t>
            </a:r>
          </a:p>
          <a:p>
            <a:pPr lvl="1" algn="l" rtl="0"/>
            <a:r>
              <a:rPr lang="en-US" sz="1800" dirty="0"/>
              <a:t>The influx of fresh water is also thought to have stressed the marine biota because the diversity of all organisms is relatively low. </a:t>
            </a:r>
          </a:p>
          <a:p>
            <a:pPr lvl="1" algn="l" rtl="0"/>
            <a:r>
              <a:rPr lang="en-US" sz="1800" dirty="0" smtClean="0"/>
              <a:t>The </a:t>
            </a:r>
            <a:r>
              <a:rPr lang="en-US" sz="1800" dirty="0" err="1"/>
              <a:t>macrobiota</a:t>
            </a:r>
            <a:r>
              <a:rPr lang="en-US" sz="1800" dirty="0"/>
              <a:t> is mostly mollusks; there is a conspicuous lack of burrowers and hence excellent preservation of sedimentary structures, especially laminations</a:t>
            </a:r>
            <a:r>
              <a:rPr lang="en-US" sz="1800" dirty="0" smtClean="0"/>
              <a:t>.</a:t>
            </a:r>
          </a:p>
          <a:p>
            <a:pPr lvl="1" algn="l" rtl="0"/>
            <a:r>
              <a:rPr lang="en-US" sz="1800" dirty="0" smtClean="0"/>
              <a:t> </a:t>
            </a:r>
            <a:r>
              <a:rPr lang="en-US" sz="1800" dirty="0" err="1"/>
              <a:t>Hardgrounds</a:t>
            </a:r>
            <a:r>
              <a:rPr lang="en-US" sz="1800" dirty="0"/>
              <a:t> are not well developed</a:t>
            </a:r>
            <a:r>
              <a:rPr lang="en-US" sz="1800" dirty="0" smtClean="0"/>
              <a:t>.</a:t>
            </a:r>
          </a:p>
          <a:p>
            <a:pPr lvl="1" algn="l" rtl="0"/>
            <a:r>
              <a:rPr lang="en-US" sz="1800" dirty="0" smtClean="0"/>
              <a:t>Water </a:t>
            </a:r>
            <a:r>
              <a:rPr lang="en-US" sz="1800" dirty="0"/>
              <a:t>depths were on the order of a few hundred meters. </a:t>
            </a:r>
            <a:endParaRPr lang="en-US" sz="1800" dirty="0" smtClean="0"/>
          </a:p>
          <a:p>
            <a:pPr lvl="1" algn="l" rtl="0"/>
            <a:r>
              <a:rPr lang="en-US" sz="1800" dirty="0" err="1" smtClean="0"/>
              <a:t>Lowstands</a:t>
            </a:r>
            <a:r>
              <a:rPr lang="en-US" sz="1800" dirty="0" smtClean="0"/>
              <a:t> </a:t>
            </a:r>
            <a:r>
              <a:rPr lang="en-US" sz="1800" dirty="0"/>
              <a:t>are represented </a:t>
            </a:r>
            <a:r>
              <a:rPr lang="en-US" sz="1800" dirty="0" smtClean="0"/>
              <a:t>by siliciclastic </a:t>
            </a:r>
            <a:r>
              <a:rPr lang="en-US" sz="1800" dirty="0"/>
              <a:t>sediments, especially </a:t>
            </a:r>
            <a:r>
              <a:rPr lang="en-US" sz="1800" dirty="0" err="1"/>
              <a:t>shales</a:t>
            </a:r>
            <a:r>
              <a:rPr lang="en-US" sz="1800" dirty="0"/>
              <a:t>.</a:t>
            </a:r>
          </a:p>
          <a:p>
            <a:pPr lvl="1" algn="l" rtl="0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Chalk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38867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i="1" dirty="0"/>
              <a:t>Europe</a:t>
            </a:r>
          </a:p>
          <a:p>
            <a:pPr lvl="1" algn="l" rtl="0"/>
            <a:r>
              <a:rPr lang="en-US" sz="1800" dirty="0"/>
              <a:t>Pelagic carbonates (Figure 17.12) accumulated over large areas of Europe, largely </a:t>
            </a:r>
            <a:r>
              <a:rPr lang="en-US" sz="1800" dirty="0" smtClean="0"/>
              <a:t>because there </a:t>
            </a:r>
            <a:r>
              <a:rPr lang="en-US" sz="1800" dirty="0"/>
              <a:t>was little </a:t>
            </a:r>
            <a:r>
              <a:rPr lang="en-US" sz="1800" dirty="0" err="1"/>
              <a:t>terrigenous</a:t>
            </a:r>
            <a:r>
              <a:rPr lang="en-US" sz="1800" dirty="0"/>
              <a:t> input due to a somewhat arid climate. </a:t>
            </a:r>
            <a:endParaRPr lang="en-US" sz="1800" dirty="0" smtClean="0"/>
          </a:p>
          <a:p>
            <a:pPr lvl="1" algn="l" rtl="0"/>
            <a:endParaRPr lang="en-US" sz="1800" dirty="0" smtClean="0"/>
          </a:p>
          <a:p>
            <a:pPr lvl="1" algn="l" rtl="0"/>
            <a:r>
              <a:rPr lang="en-US" sz="1800" dirty="0" smtClean="0"/>
              <a:t>Successions </a:t>
            </a:r>
            <a:r>
              <a:rPr lang="en-US" sz="1800" dirty="0"/>
              <a:t>are thicker </a:t>
            </a:r>
            <a:r>
              <a:rPr lang="en-US" sz="1800" dirty="0" smtClean="0"/>
              <a:t>than those </a:t>
            </a:r>
            <a:r>
              <a:rPr lang="en-US" sz="1800" dirty="0"/>
              <a:t>in North America (generally ~200 m) and are up to 1000 m thick in the North Sea Basin</a:t>
            </a:r>
            <a:r>
              <a:rPr lang="en-US" sz="1800" dirty="0" smtClean="0"/>
              <a:t>.</a:t>
            </a:r>
          </a:p>
          <a:p>
            <a:pPr lvl="1" algn="l" rtl="0"/>
            <a:endParaRPr lang="en-US" sz="1800" dirty="0"/>
          </a:p>
          <a:p>
            <a:pPr lvl="1" algn="l" rtl="0"/>
            <a:r>
              <a:rPr lang="en-US" sz="1800" dirty="0"/>
              <a:t>The ocean was more normal marine than in the Interior Seaway of North America, and </a:t>
            </a:r>
            <a:r>
              <a:rPr lang="en-US" sz="1800" dirty="0" smtClean="0"/>
              <a:t>there was </a:t>
            </a:r>
            <a:r>
              <a:rPr lang="en-US" sz="1800" dirty="0"/>
              <a:t>a more diverse </a:t>
            </a:r>
            <a:r>
              <a:rPr lang="en-US" sz="1800" dirty="0" err="1"/>
              <a:t>microbiota</a:t>
            </a:r>
            <a:r>
              <a:rPr lang="en-US" sz="1800" dirty="0"/>
              <a:t> and </a:t>
            </a:r>
            <a:r>
              <a:rPr lang="en-US" sz="1800" dirty="0" err="1"/>
              <a:t>macrobiota</a:t>
            </a:r>
            <a:r>
              <a:rPr lang="en-US" sz="1800" dirty="0"/>
              <a:t>; the latter being dominated by </a:t>
            </a:r>
            <a:r>
              <a:rPr lang="en-US" sz="1800" dirty="0" smtClean="0"/>
              <a:t>siliceous sponges</a:t>
            </a:r>
            <a:r>
              <a:rPr lang="en-US" sz="1800" dirty="0"/>
              <a:t>, brachiopods, mollusks, bryozoans, and echinoderms with lesser amounts of </a:t>
            </a:r>
            <a:r>
              <a:rPr lang="en-US" sz="1800" dirty="0" smtClean="0"/>
              <a:t>pelagic ammonites</a:t>
            </a:r>
            <a:r>
              <a:rPr lang="en-US" sz="1800" dirty="0"/>
              <a:t>, belemnites, and crinoids.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Chalk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39921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i="1" dirty="0"/>
              <a:t>Europe</a:t>
            </a:r>
          </a:p>
          <a:p>
            <a:pPr algn="l" rtl="0"/>
            <a:r>
              <a:rPr lang="en-US" sz="1800" dirty="0"/>
              <a:t>Shallow </a:t>
            </a:r>
            <a:r>
              <a:rPr lang="en-US" sz="1800" dirty="0" err="1"/>
              <a:t>facies</a:t>
            </a:r>
            <a:r>
              <a:rPr lang="en-US" sz="1800" dirty="0"/>
              <a:t> included a significant benthic fauna </a:t>
            </a:r>
            <a:r>
              <a:rPr lang="en-US" sz="1800" dirty="0" smtClean="0"/>
              <a:t>of echinoids</a:t>
            </a:r>
            <a:r>
              <a:rPr lang="en-US" sz="1800" dirty="0"/>
              <a:t>, bivalves, sponges, brachiopods, and bryozoans. The sediments are </a:t>
            </a:r>
            <a:r>
              <a:rPr lang="en-US" sz="1800" dirty="0" smtClean="0"/>
              <a:t>intensively burrowed </a:t>
            </a:r>
            <a:r>
              <a:rPr lang="en-US" sz="1800" dirty="0"/>
              <a:t>and contain much more </a:t>
            </a:r>
            <a:r>
              <a:rPr lang="en-US" sz="1800" dirty="0" err="1"/>
              <a:t>chert</a:t>
            </a:r>
            <a:r>
              <a:rPr lang="en-US" sz="1800" dirty="0"/>
              <a:t> (from sponges) (Figure 17.12) than the North </a:t>
            </a:r>
            <a:r>
              <a:rPr lang="en-US" sz="1800" dirty="0" smtClean="0"/>
              <a:t>American sediments</a:t>
            </a:r>
            <a:r>
              <a:rPr lang="en-US" sz="1800" dirty="0"/>
              <a:t>. </a:t>
            </a:r>
            <a:endParaRPr lang="en-US" sz="1800" dirty="0" smtClean="0"/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The </a:t>
            </a:r>
            <a:r>
              <a:rPr lang="en-US" sz="1800" dirty="0"/>
              <a:t>carbonates also pass laterally into more diverse marginal-marine </a:t>
            </a:r>
            <a:r>
              <a:rPr lang="en-US" sz="1800" dirty="0" smtClean="0"/>
              <a:t>carbonate </a:t>
            </a:r>
            <a:r>
              <a:rPr lang="en-US" sz="1800" dirty="0" err="1" smtClean="0"/>
              <a:t>facies</a:t>
            </a:r>
            <a:r>
              <a:rPr lang="en-US" sz="1800" dirty="0" smtClean="0"/>
              <a:t> </a:t>
            </a:r>
            <a:r>
              <a:rPr lang="en-US" sz="1800" dirty="0"/>
              <a:t>including greensands, </a:t>
            </a:r>
            <a:r>
              <a:rPr lang="en-US" sz="1800" dirty="0" err="1"/>
              <a:t>phosphatic</a:t>
            </a:r>
            <a:r>
              <a:rPr lang="en-US" sz="1800" dirty="0"/>
              <a:t> chalks, </a:t>
            </a:r>
            <a:r>
              <a:rPr lang="en-US" sz="1800" dirty="0" err="1"/>
              <a:t>hardgrounds</a:t>
            </a:r>
            <a:r>
              <a:rPr lang="en-US" sz="1800" dirty="0"/>
              <a:t>, and shelly chalks. </a:t>
            </a:r>
            <a:endParaRPr lang="en-US" sz="1800" dirty="0" smtClean="0"/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err="1" smtClean="0"/>
              <a:t>Lowstand</a:t>
            </a:r>
            <a:r>
              <a:rPr lang="en-US" sz="1800" dirty="0" smtClean="0"/>
              <a:t> deposits </a:t>
            </a:r>
            <a:r>
              <a:rPr lang="en-US" sz="1800" dirty="0"/>
              <a:t>are typically </a:t>
            </a:r>
            <a:r>
              <a:rPr lang="en-US" sz="1800" dirty="0" err="1"/>
              <a:t>hardground</a:t>
            </a:r>
            <a:r>
              <a:rPr lang="en-US" sz="1800" dirty="0"/>
              <a:t> omission surfaces. </a:t>
            </a:r>
            <a:r>
              <a:rPr lang="en-US" sz="1800" dirty="0" err="1"/>
              <a:t>Spiculitic</a:t>
            </a:r>
            <a:r>
              <a:rPr lang="en-US" sz="1800" dirty="0"/>
              <a:t> </a:t>
            </a:r>
            <a:r>
              <a:rPr lang="en-US" sz="1800" dirty="0" err="1"/>
              <a:t>diagenetic</a:t>
            </a:r>
            <a:r>
              <a:rPr lang="en-US" sz="1800" dirty="0"/>
              <a:t> </a:t>
            </a:r>
            <a:r>
              <a:rPr lang="en-US" sz="1800" dirty="0" err="1"/>
              <a:t>chert</a:t>
            </a:r>
            <a:r>
              <a:rPr lang="en-US" sz="1800" dirty="0"/>
              <a:t> (flint) is </a:t>
            </a:r>
            <a:r>
              <a:rPr lang="en-US" sz="1800" dirty="0" smtClean="0"/>
              <a:t>a hallmark </a:t>
            </a:r>
            <a:r>
              <a:rPr lang="en-US" sz="1800" dirty="0"/>
              <a:t>of the chalk (Figure 17.12) with many burrows replaced by </a:t>
            </a:r>
            <a:r>
              <a:rPr lang="en-US" sz="1800" dirty="0" err="1"/>
              <a:t>chert</a:t>
            </a:r>
            <a:r>
              <a:rPr lang="en-US" sz="1800" dirty="0"/>
              <a:t> nodules.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Chalk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10066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Chalk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1" b="23332"/>
          <a:stretch/>
        </p:blipFill>
        <p:spPr>
          <a:xfrm>
            <a:off x="152400" y="2420888"/>
            <a:ext cx="87249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i="1" dirty="0"/>
              <a:t>Sedimentation rates</a:t>
            </a:r>
          </a:p>
          <a:p>
            <a:pPr lvl="1" indent="-342900" algn="l" rtl="0"/>
            <a:r>
              <a:rPr lang="en-US" dirty="0"/>
              <a:t>The accumulation rates of Mesozoic–Cenozoic pelagic sediments (</a:t>
            </a:r>
            <a:r>
              <a:rPr lang="en-US" dirty="0" err="1"/>
              <a:t>uncompacted</a:t>
            </a:r>
            <a:r>
              <a:rPr lang="en-US" dirty="0"/>
              <a:t>) were on </a:t>
            </a:r>
            <a:r>
              <a:rPr lang="en-US" dirty="0" smtClean="0"/>
              <a:t>the order </a:t>
            </a:r>
            <a:r>
              <a:rPr lang="en-US" dirty="0"/>
              <a:t>of ~30 mm </a:t>
            </a:r>
            <a:r>
              <a:rPr lang="en-US" dirty="0" err="1"/>
              <a:t>ky</a:t>
            </a:r>
            <a:r>
              <a:rPr lang="en-US" dirty="0"/>
              <a:t>–1. </a:t>
            </a:r>
            <a:endParaRPr lang="en-US" dirty="0" smtClean="0"/>
          </a:p>
          <a:p>
            <a:pPr lvl="1" indent="-342900" algn="l" rtl="0"/>
            <a:endParaRPr lang="en-US" dirty="0" smtClean="0"/>
          </a:p>
          <a:p>
            <a:pPr lvl="1" indent="-342900" algn="l" rtl="0"/>
            <a:r>
              <a:rPr lang="en-US" dirty="0" smtClean="0"/>
              <a:t>In </a:t>
            </a:r>
            <a:r>
              <a:rPr lang="en-US" dirty="0"/>
              <a:t>the North Sea Basin they ranged from 150 to 250 mm </a:t>
            </a:r>
            <a:r>
              <a:rPr lang="en-US" dirty="0" err="1"/>
              <a:t>ky</a:t>
            </a:r>
            <a:r>
              <a:rPr lang="en-US" dirty="0"/>
              <a:t>–1.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Sedimentation rates</a:t>
            </a:r>
            <a:endParaRPr lang="ar-E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i="1" dirty="0" err="1" smtClean="0"/>
              <a:t>Diagenesis</a:t>
            </a:r>
            <a:endParaRPr lang="en-US" b="1" i="1" dirty="0"/>
          </a:p>
          <a:p>
            <a:pPr algn="l" rtl="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 err="1"/>
              <a:t>Diagenesis</a:t>
            </a:r>
            <a:r>
              <a:rPr lang="en-US" sz="1800" dirty="0"/>
              <a:t> has been intensively investigated in the chalk because of its importance as </a:t>
            </a:r>
            <a:r>
              <a:rPr lang="en-US" sz="1800" dirty="0" smtClean="0"/>
              <a:t>a hydrocarbon </a:t>
            </a:r>
            <a:r>
              <a:rPr lang="en-US" sz="1800" dirty="0"/>
              <a:t>reservoir. Much of the chalk is weakly </a:t>
            </a:r>
            <a:r>
              <a:rPr lang="en-US" sz="1800" dirty="0" err="1"/>
              <a:t>lithified</a:t>
            </a:r>
            <a:r>
              <a:rPr lang="en-US" sz="1800" dirty="0"/>
              <a:t> and has a very </a:t>
            </a:r>
            <a:r>
              <a:rPr lang="en-US" sz="1800" dirty="0" smtClean="0"/>
              <a:t>high </a:t>
            </a:r>
            <a:r>
              <a:rPr lang="en-US" sz="1800" dirty="0" err="1" smtClean="0"/>
              <a:t>microporosity</a:t>
            </a:r>
            <a:r>
              <a:rPr lang="en-US" sz="1800" dirty="0"/>
              <a:t>. </a:t>
            </a:r>
            <a:endParaRPr lang="en-US" sz="1800" dirty="0" smtClean="0"/>
          </a:p>
          <a:p>
            <a:pPr algn="l" rtl="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algn="l" rtl="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Alteration </a:t>
            </a:r>
            <a:r>
              <a:rPr lang="en-US" sz="1800" dirty="0"/>
              <a:t>is nevertheless present in the form of conspicuous </a:t>
            </a:r>
            <a:r>
              <a:rPr lang="en-US" sz="1800" dirty="0" smtClean="0"/>
              <a:t>well-cemented and </a:t>
            </a:r>
            <a:r>
              <a:rPr lang="en-US" sz="1800" dirty="0"/>
              <a:t>nodular layers. </a:t>
            </a:r>
            <a:endParaRPr lang="en-US" sz="1800" dirty="0" smtClean="0"/>
          </a:p>
          <a:p>
            <a:pPr algn="l" rtl="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The </a:t>
            </a:r>
            <a:r>
              <a:rPr lang="en-US" sz="1800" dirty="0"/>
              <a:t>softness of the chalk is thought to be due to: </a:t>
            </a:r>
            <a:endParaRPr lang="en-US" sz="1800" dirty="0" smtClean="0"/>
          </a:p>
          <a:p>
            <a:pPr lvl="1" algn="l" rtl="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800" dirty="0" smtClean="0"/>
              <a:t>(</a:t>
            </a:r>
            <a:r>
              <a:rPr lang="en-US" sz="1800" dirty="0"/>
              <a:t>1) the dominantly </a:t>
            </a:r>
            <a:r>
              <a:rPr lang="en-US" sz="1800" dirty="0" smtClean="0"/>
              <a:t>LMC original </a:t>
            </a:r>
            <a:r>
              <a:rPr lang="en-US" sz="1800" dirty="0"/>
              <a:t>mineralogy of the particles, with no aragonite to supply </a:t>
            </a:r>
            <a:r>
              <a:rPr lang="en-US" sz="1800" dirty="0" smtClean="0"/>
              <a:t>cement; and </a:t>
            </a:r>
          </a:p>
          <a:p>
            <a:pPr lvl="1" algn="l" rtl="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US" sz="1800" dirty="0" smtClean="0"/>
          </a:p>
          <a:p>
            <a:pPr lvl="1" algn="l" rtl="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800" dirty="0" smtClean="0"/>
              <a:t>(2</a:t>
            </a:r>
            <a:r>
              <a:rPr lang="en-US" sz="1800" dirty="0"/>
              <a:t>) the nature of the burial fluids that were of marine origin; there was no dissolution </a:t>
            </a:r>
            <a:r>
              <a:rPr lang="en-US" sz="1800" dirty="0" smtClean="0"/>
              <a:t>and cement </a:t>
            </a:r>
            <a:r>
              <a:rPr lang="en-US" sz="1800" dirty="0"/>
              <a:t>precipitation from meteoric waters as with other </a:t>
            </a:r>
            <a:r>
              <a:rPr lang="en-US" sz="1800" dirty="0" err="1"/>
              <a:t>limestones</a:t>
            </a:r>
            <a:r>
              <a:rPr lang="en-US" sz="1800" dirty="0"/>
              <a:t>. </a:t>
            </a:r>
            <a:endParaRPr lang="en-US" sz="1800" dirty="0" smtClean="0"/>
          </a:p>
          <a:p>
            <a:pPr lvl="1" algn="l" rtl="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US" sz="1800" dirty="0" smtClean="0"/>
          </a:p>
          <a:p>
            <a:pPr algn="l" rtl="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Another </a:t>
            </a:r>
            <a:r>
              <a:rPr lang="en-US" sz="1800" dirty="0"/>
              <a:t>factor is that </a:t>
            </a:r>
            <a:r>
              <a:rPr lang="en-US" sz="1800" dirty="0" smtClean="0"/>
              <a:t>they may </a:t>
            </a:r>
            <a:r>
              <a:rPr lang="en-US" sz="1800" dirty="0"/>
              <a:t>not have been buried very deeply.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Sedimentation rates</a:t>
            </a:r>
            <a:endParaRPr lang="ar-E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Sedimentation rates</a:t>
            </a:r>
            <a:endParaRPr lang="ar-E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1" t="4440" r="12861" b="13330"/>
          <a:stretch/>
        </p:blipFill>
        <p:spPr>
          <a:xfrm>
            <a:off x="1291680" y="980728"/>
            <a:ext cx="648072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1800" dirty="0"/>
              <a:t>Seafloor </a:t>
            </a:r>
            <a:r>
              <a:rPr lang="en-US" sz="1800" dirty="0" err="1"/>
              <a:t>lithification</a:t>
            </a:r>
            <a:r>
              <a:rPr lang="en-US" sz="1800" dirty="0"/>
              <a:t> in the form of </a:t>
            </a:r>
            <a:r>
              <a:rPr lang="en-US" sz="1800" dirty="0" err="1"/>
              <a:t>hardgrounds</a:t>
            </a:r>
            <a:r>
              <a:rPr lang="en-US" sz="1800" dirty="0"/>
              <a:t> (Figure 17.14) was important because it led </a:t>
            </a:r>
            <a:r>
              <a:rPr lang="en-US" sz="1800" dirty="0" smtClean="0"/>
              <a:t>to the </a:t>
            </a:r>
            <a:r>
              <a:rPr lang="en-US" sz="1800" dirty="0"/>
              <a:t>formation of subsurface </a:t>
            </a:r>
            <a:r>
              <a:rPr lang="en-US" sz="1800" dirty="0" err="1"/>
              <a:t>aquicludes</a:t>
            </a:r>
            <a:r>
              <a:rPr lang="en-US" sz="1800" dirty="0"/>
              <a:t> in otherwise porous stratigraphic sections. </a:t>
            </a:r>
            <a:endParaRPr lang="en-US" sz="1800" dirty="0" smtClean="0"/>
          </a:p>
          <a:p>
            <a:pPr algn="l" rtl="0"/>
            <a:r>
              <a:rPr lang="en-US" sz="1800" dirty="0" smtClean="0"/>
              <a:t>Cementation was </a:t>
            </a:r>
            <a:r>
              <a:rPr lang="en-US" sz="1800" dirty="0"/>
              <a:t>principally by </a:t>
            </a:r>
            <a:r>
              <a:rPr lang="en-US" sz="1800" dirty="0" err="1"/>
              <a:t>dHMC</a:t>
            </a:r>
            <a:r>
              <a:rPr lang="en-US" sz="1800" dirty="0"/>
              <a:t>, aragonite, </a:t>
            </a:r>
            <a:r>
              <a:rPr lang="en-US" sz="1800" dirty="0" err="1"/>
              <a:t>glauconite</a:t>
            </a:r>
            <a:r>
              <a:rPr lang="en-US" sz="1800" dirty="0"/>
              <a:t>, and phosphate. There was a </a:t>
            </a:r>
            <a:r>
              <a:rPr lang="en-US" sz="1800" dirty="0" smtClean="0"/>
              <a:t>recurring progression </a:t>
            </a:r>
            <a:r>
              <a:rPr lang="en-US" sz="1800" dirty="0"/>
              <a:t>of cementation associated with burrows: </a:t>
            </a:r>
            <a:endParaRPr lang="en-US" sz="1800" dirty="0" smtClean="0"/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(</a:t>
            </a:r>
            <a:r>
              <a:rPr lang="en-US" sz="1800" dirty="0"/>
              <a:t>1) burrow fillings were </a:t>
            </a:r>
            <a:r>
              <a:rPr lang="en-US" sz="1800" dirty="0" err="1"/>
              <a:t>lithified</a:t>
            </a:r>
            <a:r>
              <a:rPr lang="en-US" sz="1800" dirty="0"/>
              <a:t>; </a:t>
            </a:r>
            <a:r>
              <a:rPr lang="en-US" sz="1800" dirty="0" smtClean="0"/>
              <a:t>and then </a:t>
            </a:r>
            <a:r>
              <a:rPr lang="en-US" sz="1800" dirty="0"/>
              <a:t>(2) </a:t>
            </a:r>
            <a:r>
              <a:rPr lang="en-US" sz="1800" dirty="0" err="1"/>
              <a:t>lithification</a:t>
            </a:r>
            <a:r>
              <a:rPr lang="en-US" sz="1800" dirty="0"/>
              <a:t> expanded to form calcareous nodules. In some situations, the </a:t>
            </a:r>
            <a:r>
              <a:rPr lang="en-US" sz="1800" dirty="0" smtClean="0"/>
              <a:t>nodules were </a:t>
            </a:r>
            <a:r>
              <a:rPr lang="en-US" sz="1800" dirty="0"/>
              <a:t>then winnowed out to form </a:t>
            </a:r>
            <a:r>
              <a:rPr lang="en-US" sz="1800" dirty="0" err="1"/>
              <a:t>clasts</a:t>
            </a:r>
            <a:r>
              <a:rPr lang="en-US" sz="1800" dirty="0"/>
              <a:t>. </a:t>
            </a:r>
            <a:endParaRPr lang="en-US" sz="1800" dirty="0" smtClean="0"/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Given </a:t>
            </a:r>
            <a:r>
              <a:rPr lang="en-US" sz="1800" dirty="0"/>
              <a:t>their relatively simple composition, </a:t>
            </a:r>
            <a:r>
              <a:rPr lang="en-US" sz="1800" dirty="0" smtClean="0"/>
              <a:t>the </a:t>
            </a:r>
            <a:r>
              <a:rPr lang="en-US" sz="1800" dirty="0" err="1" smtClean="0"/>
              <a:t>diagenetic</a:t>
            </a:r>
            <a:r>
              <a:rPr lang="en-US" sz="1800" dirty="0" smtClean="0"/>
              <a:t> </a:t>
            </a:r>
            <a:r>
              <a:rPr lang="en-US" sz="1800" dirty="0"/>
              <a:t>transformation of many pelagic sediments can be predicted and modeled. </a:t>
            </a:r>
            <a:endParaRPr lang="en-US" sz="1800" dirty="0" smtClean="0"/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This is especially </a:t>
            </a:r>
            <a:r>
              <a:rPr lang="en-US" sz="1800" dirty="0"/>
              <a:t>important when considering such sediments as potential petroleum reservoirs.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Sedimentation rates</a:t>
            </a:r>
            <a:endParaRPr lang="ar-E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Chalk</a:t>
            </a:r>
            <a:endParaRPr lang="ar-E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r="12861" b="7773"/>
          <a:stretch/>
        </p:blipFill>
        <p:spPr>
          <a:xfrm>
            <a:off x="1358614" y="823073"/>
            <a:ext cx="6165714" cy="56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en-US" sz="2000" dirty="0"/>
              <a:t>Pelagic carbonate (</a:t>
            </a:r>
            <a:r>
              <a:rPr lang="en-US" sz="2000" b="1" dirty="0"/>
              <a:t>Frontispiece</a:t>
            </a:r>
            <a:r>
              <a:rPr lang="en-US" sz="2000" dirty="0"/>
              <a:t>, Figure 17.1) accumulates largely below depths of ~200 </a:t>
            </a:r>
            <a:r>
              <a:rPr lang="en-US" sz="2000" dirty="0" smtClean="0"/>
              <a:t>m and </a:t>
            </a:r>
            <a:r>
              <a:rPr lang="en-US" sz="2000" dirty="0"/>
              <a:t>is usually uniform over large areas. </a:t>
            </a:r>
            <a:endParaRPr lang="en-US" sz="2000" dirty="0" smtClean="0"/>
          </a:p>
          <a:p>
            <a:pPr marL="0" indent="0" algn="l" rtl="0">
              <a:buNone/>
            </a:pPr>
            <a:endParaRPr lang="en-US" sz="2000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000" dirty="0" smtClean="0"/>
              <a:t>The </a:t>
            </a:r>
            <a:r>
              <a:rPr lang="en-US" sz="2000" dirty="0"/>
              <a:t>modern deep open benthic carbonate </a:t>
            </a:r>
            <a:r>
              <a:rPr lang="en-US" sz="2000" dirty="0" smtClean="0"/>
              <a:t>factory produces </a:t>
            </a:r>
            <a:r>
              <a:rPr lang="en-US" sz="2000" dirty="0"/>
              <a:t>sediment at a very slow rate because, in this twilight to perpetually dark </a:t>
            </a:r>
            <a:r>
              <a:rPr lang="en-US" sz="2000" dirty="0" smtClean="0"/>
              <a:t>and relatively cold environment</a:t>
            </a:r>
            <a:r>
              <a:rPr lang="en-US" sz="2000" dirty="0"/>
              <a:t>, there are no algae or </a:t>
            </a:r>
            <a:r>
              <a:rPr lang="en-US" sz="2000" dirty="0" err="1"/>
              <a:t>ooids</a:t>
            </a:r>
            <a:r>
              <a:rPr lang="en-US" sz="2000" dirty="0"/>
              <a:t>, just sparse benthic invertebrates </a:t>
            </a:r>
            <a:r>
              <a:rPr lang="en-US" sz="2000" dirty="0" smtClean="0"/>
              <a:t>and skeletons </a:t>
            </a:r>
            <a:r>
              <a:rPr lang="en-US" sz="2000" dirty="0"/>
              <a:t>of </a:t>
            </a:r>
            <a:r>
              <a:rPr lang="en-US" sz="2000" dirty="0" err="1"/>
              <a:t>nektic</a:t>
            </a:r>
            <a:r>
              <a:rPr lang="en-US" sz="2000" dirty="0"/>
              <a:t> </a:t>
            </a:r>
            <a:r>
              <a:rPr lang="en-US" sz="2000" dirty="0" smtClean="0"/>
              <a:t>animals.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000" dirty="0" smtClean="0"/>
              <a:t>Any carbonate </a:t>
            </a:r>
            <a:r>
              <a:rPr lang="en-US" sz="2000" dirty="0"/>
              <a:t>sediments that accumulate here must come from the neritic zone via sediment </a:t>
            </a:r>
            <a:r>
              <a:rPr lang="en-US" sz="2000" dirty="0" smtClean="0"/>
              <a:t>or </a:t>
            </a:r>
            <a:r>
              <a:rPr lang="en-US" sz="2000" dirty="0"/>
              <a:t>from the </a:t>
            </a:r>
            <a:r>
              <a:rPr lang="en-US" sz="2000" dirty="0" err="1"/>
              <a:t>planktic</a:t>
            </a:r>
            <a:r>
              <a:rPr lang="en-US" sz="2000" dirty="0"/>
              <a:t> factory in the shallow part of the overlying water column.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16291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Text Box 3"/>
          <p:cNvSpPr txBox="1">
            <a:spLocks noChangeArrowheads="1"/>
          </p:cNvSpPr>
          <p:nvPr/>
        </p:nvSpPr>
        <p:spPr bwMode="gray">
          <a:xfrm>
            <a:off x="1676400" y="5410200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Arial" pitchFamily="34" charset="0"/>
              </a:rPr>
              <a:t>www.du.edu.eg/faculty/sci</a:t>
            </a:r>
            <a:r>
              <a:rPr lang="en-US" dirty="0">
                <a:latin typeface="Arial" pitchFamily="34" charset="0"/>
              </a:rPr>
              <a:t> </a:t>
            </a:r>
          </a:p>
        </p:txBody>
      </p:sp>
      <p:sp>
        <p:nvSpPr>
          <p:cNvPr id="145414" name="WordArt 6"/>
          <p:cNvSpPr>
            <a:spLocks noChangeArrowheads="1" noChangeShapeType="1" noTextEdit="1"/>
          </p:cNvSpPr>
          <p:nvPr/>
        </p:nvSpPr>
        <p:spPr bwMode="gray">
          <a:xfrm>
            <a:off x="2133600" y="1295400"/>
            <a:ext cx="472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>
                        <a:gamma/>
                        <a:shade val="46275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Thank You !</a:t>
            </a:r>
            <a:endParaRPr lang="ar-EG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effectLst>
                <a:outerShdw dist="71842" dir="2700000" algn="ctr" rotWithShape="0">
                  <a:srgbClr val="868686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gray">
          <a:xfrm>
            <a:off x="1676400" y="2743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Arial Black" pitchFamily="34" charset="0"/>
              </a:rPr>
              <a:t>DSRG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en-US" sz="1800" dirty="0"/>
              <a:t>Pelagic carbonate (</a:t>
            </a:r>
            <a:r>
              <a:rPr lang="en-US" sz="1800" b="1" dirty="0" smtClean="0"/>
              <a:t>Frontispiece</a:t>
            </a:r>
            <a:r>
              <a:rPr lang="en-US" sz="1800" dirty="0" smtClean="0"/>
              <a:t>) </a:t>
            </a:r>
            <a:r>
              <a:rPr lang="en-US" sz="1800" dirty="0"/>
              <a:t>accumulates largely below depths of ~200 </a:t>
            </a:r>
            <a:r>
              <a:rPr lang="en-US" sz="1800" dirty="0" smtClean="0"/>
              <a:t>m and </a:t>
            </a:r>
            <a:r>
              <a:rPr lang="en-US" sz="1800" dirty="0"/>
              <a:t>is usually uniform over large areas. </a:t>
            </a:r>
            <a:endParaRPr lang="en-US" sz="1800" dirty="0" smtClean="0"/>
          </a:p>
          <a:p>
            <a:pPr marL="0" indent="0" algn="l" rtl="0">
              <a:buNone/>
            </a:pPr>
            <a:endParaRPr lang="en-US" sz="1800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1800" dirty="0" smtClean="0"/>
              <a:t>The </a:t>
            </a:r>
            <a:r>
              <a:rPr lang="en-US" sz="1800" dirty="0"/>
              <a:t>modern deep open benthic carbonate </a:t>
            </a:r>
            <a:r>
              <a:rPr lang="en-US" sz="1800" dirty="0" smtClean="0"/>
              <a:t>factory produces </a:t>
            </a:r>
            <a:r>
              <a:rPr lang="en-US" sz="1800" dirty="0"/>
              <a:t>sediment at a very slow rate because, in this twilight to perpetually dark </a:t>
            </a:r>
            <a:r>
              <a:rPr lang="en-US" sz="1800" dirty="0" smtClean="0"/>
              <a:t>and relatively cold environment</a:t>
            </a:r>
            <a:r>
              <a:rPr lang="en-US" sz="1800" dirty="0"/>
              <a:t>, there are no algae or </a:t>
            </a:r>
            <a:r>
              <a:rPr lang="en-US" sz="1800" dirty="0" err="1"/>
              <a:t>ooids</a:t>
            </a:r>
            <a:r>
              <a:rPr lang="en-US" sz="1800" dirty="0"/>
              <a:t>, just sparse benthic invertebrates </a:t>
            </a:r>
            <a:r>
              <a:rPr lang="en-US" sz="1800" dirty="0" smtClean="0"/>
              <a:t>and skeletons </a:t>
            </a:r>
            <a:r>
              <a:rPr lang="en-US" sz="1800" dirty="0"/>
              <a:t>of </a:t>
            </a:r>
            <a:r>
              <a:rPr lang="en-US" sz="1800" dirty="0" err="1"/>
              <a:t>nektic</a:t>
            </a:r>
            <a:r>
              <a:rPr lang="en-US" sz="1800" dirty="0"/>
              <a:t> </a:t>
            </a:r>
            <a:r>
              <a:rPr lang="en-US" sz="1800" dirty="0" smtClean="0"/>
              <a:t>animals.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sz="1800" dirty="0" smtClean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1800" dirty="0" smtClean="0"/>
              <a:t>Any carbonate </a:t>
            </a:r>
            <a:r>
              <a:rPr lang="en-US" sz="1800" dirty="0"/>
              <a:t>sediments that accumulate here must come from the neritic zone via sediment </a:t>
            </a:r>
            <a:r>
              <a:rPr lang="en-US" sz="1800" dirty="0" smtClean="0"/>
              <a:t>or </a:t>
            </a:r>
            <a:r>
              <a:rPr lang="en-US" sz="1800" dirty="0"/>
              <a:t>from the </a:t>
            </a:r>
            <a:r>
              <a:rPr lang="en-US" sz="1800" dirty="0" err="1"/>
              <a:t>planktic</a:t>
            </a:r>
            <a:r>
              <a:rPr lang="en-US" sz="1800" dirty="0"/>
              <a:t> factory in the shallow part of the overlying water column</a:t>
            </a:r>
            <a:r>
              <a:rPr lang="en-US" sz="1800" dirty="0" smtClean="0"/>
              <a:t>.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sz="1800" dirty="0" smtClean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1800" dirty="0"/>
              <a:t>These rocks are commonly called the </a:t>
            </a:r>
            <a:r>
              <a:rPr lang="en-US" sz="1800" i="1" dirty="0" err="1"/>
              <a:t>basinal</a:t>
            </a:r>
            <a:r>
              <a:rPr lang="en-US" sz="1800" i="1" dirty="0"/>
              <a:t> carbonate </a:t>
            </a:r>
            <a:r>
              <a:rPr lang="en-US" sz="1800" i="1" dirty="0" err="1"/>
              <a:t>facies</a:t>
            </a:r>
            <a:r>
              <a:rPr lang="en-US" sz="1800" dirty="0"/>
              <a:t>. They are important as </a:t>
            </a:r>
            <a:r>
              <a:rPr lang="en-US" sz="1800" dirty="0" smtClean="0"/>
              <a:t>source rocks </a:t>
            </a:r>
            <a:r>
              <a:rPr lang="en-US" sz="1800" dirty="0"/>
              <a:t>and reservoir rocks for hydrocarbons.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35478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i="1" dirty="0"/>
              <a:t>Global tectonics</a:t>
            </a:r>
          </a:p>
          <a:p>
            <a:pPr algn="l" rtl="0"/>
            <a:r>
              <a:rPr lang="en-US" sz="2000" dirty="0"/>
              <a:t>Depositional environments for </a:t>
            </a:r>
            <a:r>
              <a:rPr lang="en-US" sz="2000" dirty="0" err="1" smtClean="0"/>
              <a:t>basinal</a:t>
            </a:r>
            <a:r>
              <a:rPr lang="en-US" sz="2000" dirty="0" smtClean="0"/>
              <a:t> carbonate </a:t>
            </a:r>
            <a:r>
              <a:rPr lang="en-US" sz="2000" dirty="0" err="1"/>
              <a:t>facies</a:t>
            </a:r>
            <a:r>
              <a:rPr lang="en-US" sz="2000" dirty="0"/>
              <a:t> (Figure 1.8) are either: </a:t>
            </a:r>
            <a:endParaRPr lang="en-US" sz="2000" dirty="0" smtClean="0"/>
          </a:p>
          <a:p>
            <a:pPr lvl="1" algn="l" rtl="0"/>
            <a:r>
              <a:rPr lang="en-US" sz="2000" dirty="0" smtClean="0"/>
              <a:t>(</a:t>
            </a:r>
            <a:r>
              <a:rPr lang="en-US" sz="2000" dirty="0"/>
              <a:t>1) </a:t>
            </a:r>
            <a:r>
              <a:rPr lang="en-US" sz="2000" i="1" dirty="0" err="1" smtClean="0"/>
              <a:t>cratonic</a:t>
            </a:r>
            <a:r>
              <a:rPr lang="en-US" sz="2000" dirty="0" smtClean="0"/>
              <a:t>, on </a:t>
            </a:r>
            <a:r>
              <a:rPr lang="en-US" sz="2000" dirty="0"/>
              <a:t>continental </a:t>
            </a:r>
            <a:r>
              <a:rPr lang="en-US" sz="2000" dirty="0" smtClean="0"/>
              <a:t>crust (</a:t>
            </a:r>
            <a:r>
              <a:rPr lang="en-US" sz="2000" dirty="0" err="1"/>
              <a:t>Cratonic</a:t>
            </a:r>
            <a:r>
              <a:rPr lang="en-US" sz="2000" dirty="0"/>
              <a:t> locations are varied, but in general are </a:t>
            </a:r>
            <a:r>
              <a:rPr lang="en-US" sz="2000" dirty="0" err="1"/>
              <a:t>epeiric</a:t>
            </a:r>
            <a:r>
              <a:rPr lang="en-US" sz="2000" dirty="0"/>
              <a:t> seas, </a:t>
            </a:r>
            <a:r>
              <a:rPr lang="en-US" sz="2000" dirty="0" err="1"/>
              <a:t>intracratonic</a:t>
            </a:r>
            <a:r>
              <a:rPr lang="en-US" sz="2000" dirty="0"/>
              <a:t> basins and seaways, or continental </a:t>
            </a:r>
            <a:r>
              <a:rPr lang="en-US" sz="2000" dirty="0" smtClean="0"/>
              <a:t>margins). </a:t>
            </a:r>
          </a:p>
          <a:p>
            <a:pPr lvl="1" algn="l" rtl="0"/>
            <a:endParaRPr lang="en-US" sz="2000" dirty="0"/>
          </a:p>
          <a:p>
            <a:pPr lvl="1" algn="l" rtl="0"/>
            <a:r>
              <a:rPr lang="en-US" sz="2000" dirty="0" smtClean="0"/>
              <a:t>(2</a:t>
            </a:r>
            <a:r>
              <a:rPr lang="en-US" sz="2000" dirty="0"/>
              <a:t>) </a:t>
            </a:r>
            <a:r>
              <a:rPr lang="en-US" sz="2000" i="1" dirty="0"/>
              <a:t>oceanic</a:t>
            </a:r>
            <a:r>
              <a:rPr lang="en-US" sz="2000" dirty="0"/>
              <a:t>, in the deep sea far removed from land, generally </a:t>
            </a:r>
            <a:r>
              <a:rPr lang="en-US" sz="2000" dirty="0" smtClean="0"/>
              <a:t>on oceanic crust (</a:t>
            </a:r>
            <a:r>
              <a:rPr lang="en-US" sz="2000" dirty="0"/>
              <a:t>Oceanic settings </a:t>
            </a:r>
            <a:r>
              <a:rPr lang="en-US" sz="2000" dirty="0" smtClean="0"/>
              <a:t>range </a:t>
            </a:r>
            <a:r>
              <a:rPr lang="en-US" sz="2000" dirty="0"/>
              <a:t>from abyssal plains to continental borderlands, volcanic seamounts, aseismic ridges, submerged plateaus, and </a:t>
            </a:r>
            <a:r>
              <a:rPr lang="en-US" sz="2000" dirty="0" smtClean="0"/>
              <a:t>mid-ocean ridges).</a:t>
            </a:r>
            <a:endParaRPr lang="en-US" sz="2000" dirty="0"/>
          </a:p>
          <a:p>
            <a:pPr algn="l" rtl="0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 controls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17275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1800" dirty="0" err="1"/>
              <a:t>Cratonic</a:t>
            </a:r>
            <a:r>
              <a:rPr lang="en-US" sz="1800" dirty="0"/>
              <a:t> pelagic carbonate sedimentary rocks are generally well preserved as part of continental successions. In contrast, the oldest in-place oceanic pelagic carbonates are Late Jurassic. </a:t>
            </a:r>
            <a:endParaRPr lang="en-US" sz="1800" dirty="0" smtClean="0"/>
          </a:p>
          <a:p>
            <a:pPr algn="l" rtl="0"/>
            <a:endParaRPr lang="en-US" sz="1800" dirty="0"/>
          </a:p>
          <a:p>
            <a:pPr algn="l" rtl="0"/>
            <a:r>
              <a:rPr lang="en-US" sz="1800" dirty="0"/>
              <a:t>All Precambrian and Paleozoic and many younger pelagic carbonate successions are only preserved in tectonically complex areas of collisional and </a:t>
            </a:r>
            <a:r>
              <a:rPr lang="en-US" sz="1800" dirty="0" err="1"/>
              <a:t>accretionary</a:t>
            </a:r>
            <a:r>
              <a:rPr lang="en-US" sz="1800" dirty="0"/>
              <a:t> </a:t>
            </a:r>
            <a:r>
              <a:rPr lang="en-US" sz="1800" dirty="0" err="1"/>
              <a:t>orogens</a:t>
            </a:r>
            <a:r>
              <a:rPr lang="en-US" sz="180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 controls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12416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 controls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4229472" cy="5450006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i="1" dirty="0"/>
              <a:t>Global sea level</a:t>
            </a:r>
          </a:p>
          <a:p>
            <a:pPr algn="l" rtl="0"/>
            <a:r>
              <a:rPr lang="en-US" sz="1800" dirty="0"/>
              <a:t>Deep ocean basins can be repositories of pelagic sediment at any time, but </a:t>
            </a:r>
            <a:r>
              <a:rPr lang="en-US" sz="1800" dirty="0" err="1"/>
              <a:t>cratons</a:t>
            </a:r>
            <a:r>
              <a:rPr lang="en-US" sz="1800" dirty="0"/>
              <a:t> </a:t>
            </a:r>
            <a:r>
              <a:rPr lang="en-US" sz="1800" dirty="0" smtClean="0"/>
              <a:t>are </a:t>
            </a:r>
            <a:r>
              <a:rPr lang="en-US" sz="1800" dirty="0" err="1" smtClean="0"/>
              <a:t>depocenters</a:t>
            </a:r>
            <a:r>
              <a:rPr lang="en-US" sz="1800" dirty="0" smtClean="0"/>
              <a:t> </a:t>
            </a:r>
            <a:r>
              <a:rPr lang="en-US" sz="1800" dirty="0"/>
              <a:t>only when sea level is exceptionally high such as during the Phanerozoic (e.g</a:t>
            </a:r>
            <a:r>
              <a:rPr lang="en-US" sz="1800" dirty="0" smtClean="0"/>
              <a:t>., Ordovician–Mississippian </a:t>
            </a:r>
            <a:r>
              <a:rPr lang="en-US" sz="1800" dirty="0"/>
              <a:t>and Jurassic–Eocene). </a:t>
            </a:r>
            <a:endParaRPr lang="en-US" sz="1800" dirty="0" smtClean="0"/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The </a:t>
            </a:r>
            <a:r>
              <a:rPr lang="en-US" sz="1800" dirty="0"/>
              <a:t>Phanerozoic history of </a:t>
            </a:r>
            <a:r>
              <a:rPr lang="en-US" sz="1800" dirty="0" smtClean="0"/>
              <a:t>pelagic sedimentation </a:t>
            </a:r>
            <a:r>
              <a:rPr lang="en-US" sz="1800" dirty="0"/>
              <a:t>can therefore be divided into </a:t>
            </a:r>
            <a:r>
              <a:rPr lang="en-US" sz="1800" i="1" dirty="0"/>
              <a:t>old </a:t>
            </a:r>
            <a:r>
              <a:rPr lang="en-US" sz="1800" dirty="0" err="1"/>
              <a:t>deepwater</a:t>
            </a:r>
            <a:r>
              <a:rPr lang="en-US" sz="1800" dirty="0"/>
              <a:t> pelagic carbonate deposits </a:t>
            </a:r>
            <a:r>
              <a:rPr lang="en-US" sz="1800" dirty="0" smtClean="0"/>
              <a:t>and </a:t>
            </a:r>
            <a:r>
              <a:rPr lang="en-US" sz="1800" i="1" dirty="0" smtClean="0"/>
              <a:t>young </a:t>
            </a:r>
            <a:r>
              <a:rPr lang="en-US" sz="1800" dirty="0" err="1"/>
              <a:t>deepwater</a:t>
            </a:r>
            <a:r>
              <a:rPr lang="en-US" sz="1800" dirty="0"/>
              <a:t> pelagic carbonate </a:t>
            </a:r>
            <a:r>
              <a:rPr lang="en-US" sz="1800" dirty="0" smtClean="0"/>
              <a:t>deposits (</a:t>
            </a:r>
            <a:r>
              <a:rPr lang="en-US" sz="1800" dirty="0" smtClean="0">
                <a:solidFill>
                  <a:srgbClr val="FF0000"/>
                </a:solidFill>
              </a:rPr>
              <a:t>Figure</a:t>
            </a:r>
            <a:r>
              <a:rPr lang="en-US" sz="1800" dirty="0" smtClean="0"/>
              <a:t>). </a:t>
            </a:r>
            <a:endParaRPr lang="en-US" sz="1800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4463480" y="5805264"/>
            <a:ext cx="504056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6" t="2218" r="26066" b="9996"/>
          <a:stretch/>
        </p:blipFill>
        <p:spPr>
          <a:xfrm>
            <a:off x="4967536" y="910605"/>
            <a:ext cx="417646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973888" cy="548640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i="1" dirty="0"/>
              <a:t>Evolutionary biology</a:t>
            </a:r>
          </a:p>
          <a:p>
            <a:pPr algn="l" rtl="0"/>
            <a:r>
              <a:rPr lang="en-US" sz="1800" dirty="0"/>
              <a:t>The most important event in the history of pelagic sedimentation was the evolution </a:t>
            </a:r>
            <a:r>
              <a:rPr lang="en-US" sz="1800" dirty="0" smtClean="0"/>
              <a:t>of calcareous </a:t>
            </a:r>
            <a:r>
              <a:rPr lang="en-US" sz="1800" dirty="0"/>
              <a:t>plankton in the middle Mesozoic. This event changed the nature of </a:t>
            </a:r>
            <a:r>
              <a:rPr lang="en-US" sz="1800" dirty="0" smtClean="0"/>
              <a:t>pelagic carbonate </a:t>
            </a:r>
            <a:r>
              <a:rPr lang="en-US" sz="1800" dirty="0"/>
              <a:t>sedimentation </a:t>
            </a:r>
            <a:r>
              <a:rPr lang="en-US" sz="1800" dirty="0" smtClean="0"/>
              <a:t>forever.</a:t>
            </a:r>
          </a:p>
          <a:p>
            <a:pPr marL="0" indent="0" algn="l" rtl="0">
              <a:buNone/>
            </a:pPr>
            <a:endParaRPr lang="en-US" sz="1800" dirty="0" smtClean="0"/>
          </a:p>
          <a:p>
            <a:pPr algn="l" rtl="0"/>
            <a:r>
              <a:rPr lang="en-US" sz="1800" dirty="0" smtClean="0"/>
              <a:t>Precambrian </a:t>
            </a:r>
            <a:r>
              <a:rPr lang="en-US" sz="1800" dirty="0"/>
              <a:t>pelagic carbonates might have formed in </a:t>
            </a:r>
            <a:r>
              <a:rPr lang="en-US" sz="1800" dirty="0" smtClean="0"/>
              <a:t>early oceans </a:t>
            </a:r>
            <a:r>
              <a:rPr lang="en-US" sz="1800" dirty="0"/>
              <a:t>from highly carbonate-saturated </a:t>
            </a:r>
            <a:r>
              <a:rPr lang="en-US" sz="1800" dirty="0" smtClean="0"/>
              <a:t>seawater.</a:t>
            </a:r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/>
              <a:t>Paleozoic pelagic </a:t>
            </a:r>
            <a:r>
              <a:rPr lang="en-US" sz="1800" dirty="0" smtClean="0"/>
              <a:t>deposits (Figure </a:t>
            </a:r>
            <a:r>
              <a:rPr lang="en-US" sz="1800" dirty="0"/>
              <a:t>17.3), the “old” pelagic carbonates, consist of condensed limestone sequences </a:t>
            </a:r>
            <a:r>
              <a:rPr lang="en-US" sz="1800" dirty="0" smtClean="0"/>
              <a:t>with </a:t>
            </a:r>
            <a:r>
              <a:rPr lang="en-US" sz="1800" dirty="0" err="1" smtClean="0"/>
              <a:t>shales</a:t>
            </a:r>
            <a:r>
              <a:rPr lang="en-US" sz="1800" dirty="0" smtClean="0"/>
              <a:t> </a:t>
            </a:r>
            <a:r>
              <a:rPr lang="en-US" sz="1800" dirty="0"/>
              <a:t>or </a:t>
            </a:r>
            <a:r>
              <a:rPr lang="en-US" sz="1800" dirty="0" err="1"/>
              <a:t>cherts</a:t>
            </a:r>
            <a:r>
              <a:rPr lang="en-US" sz="1800" dirty="0"/>
              <a:t> and only accessory </a:t>
            </a:r>
            <a:r>
              <a:rPr lang="en-US" sz="1800" dirty="0" err="1"/>
              <a:t>nektic</a:t>
            </a:r>
            <a:r>
              <a:rPr lang="en-US" sz="1800" dirty="0"/>
              <a:t> and benthic macrofossils. </a:t>
            </a:r>
            <a:endParaRPr lang="en-US" sz="1800" dirty="0" smtClean="0"/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By </a:t>
            </a:r>
            <a:r>
              <a:rPr lang="en-US" sz="1800" dirty="0"/>
              <a:t>contrast, Mesozoic </a:t>
            </a:r>
            <a:r>
              <a:rPr lang="en-US" sz="1800" dirty="0" smtClean="0"/>
              <a:t>and younger </a:t>
            </a:r>
            <a:r>
              <a:rPr lang="en-US" sz="1800" dirty="0"/>
              <a:t>pelagic carbonates are dominated by calcareous plankton. These microfossils are, </a:t>
            </a:r>
            <a:r>
              <a:rPr lang="en-US" sz="1800" dirty="0" smtClean="0"/>
              <a:t>for example</a:t>
            </a:r>
            <a:r>
              <a:rPr lang="en-US" sz="1800" dirty="0"/>
              <a:t>, responsible for the widespread chalk deposits of the late </a:t>
            </a:r>
            <a:r>
              <a:rPr lang="en-US" sz="1800" dirty="0" smtClean="0"/>
              <a:t>Phanerozoic.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Universal controls</a:t>
            </a:r>
            <a:endParaRPr lang="ar-EG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28538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5TGp_smile_light_ani">
  <a:themeElements>
    <a:clrScheme name="busine1_p 2">
      <a:dk1>
        <a:srgbClr val="000000"/>
      </a:dk1>
      <a:lt1>
        <a:srgbClr val="FFFFFF"/>
      </a:lt1>
      <a:dk2>
        <a:srgbClr val="1C4372"/>
      </a:dk2>
      <a:lt2>
        <a:srgbClr val="969696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9BBB59"/>
      </a:hlink>
      <a:folHlink>
        <a:srgbClr val="8064A2"/>
      </a:folHlink>
    </a:clrScheme>
    <a:fontScheme name="busine1_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usine1_p 1">
        <a:dk1>
          <a:srgbClr val="000000"/>
        </a:dk1>
        <a:lt1>
          <a:srgbClr val="FFFFFF"/>
        </a:lt1>
        <a:dk2>
          <a:srgbClr val="04617B"/>
        </a:dk2>
        <a:lt2>
          <a:srgbClr val="969696"/>
        </a:lt2>
        <a:accent1>
          <a:srgbClr val="F79646"/>
        </a:accent1>
        <a:accent2>
          <a:srgbClr val="4BACC6"/>
        </a:accent2>
        <a:accent3>
          <a:srgbClr val="FFFFFF"/>
        </a:accent3>
        <a:accent4>
          <a:srgbClr val="000000"/>
        </a:accent4>
        <a:accent5>
          <a:srgbClr val="FAC9B0"/>
        </a:accent5>
        <a:accent6>
          <a:srgbClr val="439BB3"/>
        </a:accent6>
        <a:hlink>
          <a:srgbClr val="7E6BC9"/>
        </a:hlink>
        <a:folHlink>
          <a:srgbClr val="A5C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2">
        <a:dk1>
          <a:srgbClr val="000000"/>
        </a:dk1>
        <a:lt1>
          <a:srgbClr val="FFFFFF"/>
        </a:lt1>
        <a:dk2>
          <a:srgbClr val="1C4372"/>
        </a:dk2>
        <a:lt2>
          <a:srgbClr val="969696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9BBB59"/>
        </a:hlink>
        <a:folHlink>
          <a:srgbClr val="80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3">
        <a:dk1>
          <a:srgbClr val="000000"/>
        </a:dk1>
        <a:lt1>
          <a:srgbClr val="FFFFFF"/>
        </a:lt1>
        <a:dk2>
          <a:srgbClr val="4F271C"/>
        </a:dk2>
        <a:lt2>
          <a:srgbClr val="969696"/>
        </a:lt2>
        <a:accent1>
          <a:srgbClr val="3891A7"/>
        </a:accent1>
        <a:accent2>
          <a:srgbClr val="EDAA01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D79A01"/>
        </a:accent6>
        <a:hlink>
          <a:srgbClr val="C32D2E"/>
        </a:hlink>
        <a:folHlink>
          <a:srgbClr val="84A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435TGp_smile_light_ani</Template>
  <TotalTime>14747</TotalTime>
  <Words>2692</Words>
  <Application>Microsoft Office PowerPoint</Application>
  <PresentationFormat>On-screen Show (4:3)</PresentationFormat>
  <Paragraphs>300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Arial Black</vt:lpstr>
      <vt:lpstr>Verdana</vt:lpstr>
      <vt:lpstr>Wingdings</vt:lpstr>
      <vt:lpstr>435TGp_smile_light_ani</vt:lpstr>
      <vt:lpstr>Depositional Environments  Lec. 12 Deep-water carbonates</vt:lpstr>
      <vt:lpstr>Deep-water carbonates</vt:lpstr>
      <vt:lpstr>Outline</vt:lpstr>
      <vt:lpstr>Introduction</vt:lpstr>
      <vt:lpstr>Introduction</vt:lpstr>
      <vt:lpstr>Universal controls</vt:lpstr>
      <vt:lpstr>Universal controls</vt:lpstr>
      <vt:lpstr>Universal controls</vt:lpstr>
      <vt:lpstr>Universal controls</vt:lpstr>
      <vt:lpstr>Universal controls</vt:lpstr>
      <vt:lpstr>Depositional controls</vt:lpstr>
      <vt:lpstr>Depositional controls</vt:lpstr>
      <vt:lpstr>Depositional controls</vt:lpstr>
      <vt:lpstr>Depositional controls</vt:lpstr>
      <vt:lpstr>Depositional controls</vt:lpstr>
      <vt:lpstr>Universal attributes</vt:lpstr>
      <vt:lpstr>Universal attributes</vt:lpstr>
      <vt:lpstr>The reef mosaic</vt:lpstr>
      <vt:lpstr>The reef mosaic</vt:lpstr>
      <vt:lpstr>The pelagic factory</vt:lpstr>
      <vt:lpstr>The pelagic factory</vt:lpstr>
      <vt:lpstr>The pelagic factory</vt:lpstr>
      <vt:lpstr>The pelagic factory</vt:lpstr>
      <vt:lpstr>The pelagic factory</vt:lpstr>
      <vt:lpstr>The pelagic factory</vt:lpstr>
      <vt:lpstr>The pelagic factory</vt:lpstr>
      <vt:lpstr>The pelagic factory</vt:lpstr>
      <vt:lpstr>Chalk</vt:lpstr>
      <vt:lpstr>Chalk</vt:lpstr>
      <vt:lpstr>Chalk</vt:lpstr>
      <vt:lpstr>Chalk</vt:lpstr>
      <vt:lpstr>Chalk</vt:lpstr>
      <vt:lpstr>Chalk</vt:lpstr>
      <vt:lpstr>Chalk</vt:lpstr>
      <vt:lpstr>Sedimentation rates</vt:lpstr>
      <vt:lpstr>Sedimentation rates</vt:lpstr>
      <vt:lpstr>Sedimentation rates</vt:lpstr>
      <vt:lpstr>Sedimentation rates</vt:lpstr>
      <vt:lpstr>Chalk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Depositional Environments</dc:title>
  <dc:creator>ehab assal</dc:creator>
  <cp:lastModifiedBy>Ehab Assal</cp:lastModifiedBy>
  <cp:revision>247</cp:revision>
  <dcterms:created xsi:type="dcterms:W3CDTF">2010-12-03T14:59:34Z</dcterms:created>
  <dcterms:modified xsi:type="dcterms:W3CDTF">2021-04-03T22:31:59Z</dcterms:modified>
</cp:coreProperties>
</file>